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2.xml" ContentType="application/vnd.openxmlformats-officedocument.presentationml.tags+xml"/>
  <Override PartName="/ppt/notesSlides/notesSlide24.xml" ContentType="application/vnd.openxmlformats-officedocument.presentationml.notesSlide+xml"/>
  <Override PartName="/ppt/tags/tag23.xml" ContentType="application/vnd.openxmlformats-officedocument.presentationml.tags+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27"/>
  </p:notesMasterIdLst>
  <p:handoutMasterIdLst>
    <p:handoutMasterId r:id="rId28"/>
  </p:handoutMasterIdLst>
  <p:sldIdLst>
    <p:sldId id="257" r:id="rId2"/>
    <p:sldId id="359" r:id="rId3"/>
    <p:sldId id="267" r:id="rId4"/>
    <p:sldId id="262" r:id="rId5"/>
    <p:sldId id="361" r:id="rId6"/>
    <p:sldId id="329" r:id="rId7"/>
    <p:sldId id="332" r:id="rId8"/>
    <p:sldId id="328" r:id="rId9"/>
    <p:sldId id="334" r:id="rId10"/>
    <p:sldId id="335" r:id="rId11"/>
    <p:sldId id="336" r:id="rId12"/>
    <p:sldId id="337" r:id="rId13"/>
    <p:sldId id="340" r:id="rId14"/>
    <p:sldId id="341" r:id="rId15"/>
    <p:sldId id="369" r:id="rId16"/>
    <p:sldId id="342" r:id="rId17"/>
    <p:sldId id="343" r:id="rId18"/>
    <p:sldId id="346" r:id="rId19"/>
    <p:sldId id="347" r:id="rId20"/>
    <p:sldId id="350" r:id="rId21"/>
    <p:sldId id="351" r:id="rId22"/>
    <p:sldId id="352" r:id="rId23"/>
    <p:sldId id="354" r:id="rId24"/>
    <p:sldId id="355" r:id="rId25"/>
    <p:sldId id="356" r:id="rId26"/>
  </p:sldIdLst>
  <p:sldSz cx="9144000" cy="6858000" type="screen4x3"/>
  <p:notesSz cx="7010400" cy="9296400"/>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50" autoAdjust="0"/>
    <p:restoredTop sz="89529" autoAdjust="0"/>
  </p:normalViewPr>
  <p:slideViewPr>
    <p:cSldViewPr>
      <p:cViewPr varScale="1">
        <p:scale>
          <a:sx n="114" d="100"/>
          <a:sy n="114" d="100"/>
        </p:scale>
        <p:origin x="1560" y="11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5138"/>
          </a:xfrm>
          <a:prstGeom prst="rect">
            <a:avLst/>
          </a:prstGeom>
        </p:spPr>
        <p:txBody>
          <a:bodyPr vert="horz" lIns="91428" tIns="45714" rIns="91428" bIns="45714" rtlCol="0"/>
          <a:lstStyle>
            <a:lvl1pPr algn="l">
              <a:defRPr sz="1200"/>
            </a:lvl1pPr>
          </a:lstStyle>
          <a:p>
            <a:endParaRPr lang="en-US"/>
          </a:p>
        </p:txBody>
      </p:sp>
      <p:sp>
        <p:nvSpPr>
          <p:cNvPr id="3" name="Date Placeholder 2"/>
          <p:cNvSpPr>
            <a:spLocks noGrp="1"/>
          </p:cNvSpPr>
          <p:nvPr>
            <p:ph type="dt" sz="quarter" idx="1"/>
          </p:nvPr>
        </p:nvSpPr>
        <p:spPr>
          <a:xfrm>
            <a:off x="3970938" y="1"/>
            <a:ext cx="3037840" cy="465138"/>
          </a:xfrm>
          <a:prstGeom prst="rect">
            <a:avLst/>
          </a:prstGeom>
        </p:spPr>
        <p:txBody>
          <a:bodyPr vert="horz" lIns="91428" tIns="45714" rIns="91428" bIns="45714" rtlCol="0"/>
          <a:lstStyle>
            <a:lvl1pPr algn="r">
              <a:defRPr sz="1200"/>
            </a:lvl1pPr>
          </a:lstStyle>
          <a:p>
            <a:fld id="{55618A44-2ADF-4810-8E93-581CCE75AFAD}" type="datetimeFigureOut">
              <a:rPr lang="en-US" smtClean="0"/>
              <a:pPr/>
              <a:t>10/18/2017</a:t>
            </a:fld>
            <a:endParaRPr lang="en-US"/>
          </a:p>
        </p:txBody>
      </p:sp>
      <p:sp>
        <p:nvSpPr>
          <p:cNvPr id="4" name="Footer Placeholder 3"/>
          <p:cNvSpPr>
            <a:spLocks noGrp="1"/>
          </p:cNvSpPr>
          <p:nvPr>
            <p:ph type="ftr" sz="quarter" idx="2"/>
          </p:nvPr>
        </p:nvSpPr>
        <p:spPr>
          <a:xfrm>
            <a:off x="0" y="8829675"/>
            <a:ext cx="3037840" cy="465138"/>
          </a:xfrm>
          <a:prstGeom prst="rect">
            <a:avLst/>
          </a:prstGeom>
        </p:spPr>
        <p:txBody>
          <a:bodyPr vert="horz" lIns="91428" tIns="45714" rIns="91428" bIns="45714"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675"/>
            <a:ext cx="3037840" cy="465138"/>
          </a:xfrm>
          <a:prstGeom prst="rect">
            <a:avLst/>
          </a:prstGeom>
        </p:spPr>
        <p:txBody>
          <a:bodyPr vert="horz" lIns="91428" tIns="45714" rIns="91428" bIns="45714" rtlCol="0" anchor="b"/>
          <a:lstStyle>
            <a:lvl1pPr algn="r">
              <a:defRPr sz="1200"/>
            </a:lvl1pPr>
          </a:lstStyle>
          <a:p>
            <a:fld id="{A4F1E262-FE1B-41A0-B39A-8AC27352E66B}" type="slidenum">
              <a:rPr lang="en-US" smtClean="0"/>
              <a:pPr/>
              <a:t>‹#›</a:t>
            </a:fld>
            <a:endParaRPr lang="en-US"/>
          </a:p>
        </p:txBody>
      </p:sp>
    </p:spTree>
    <p:extLst>
      <p:ext uri="{BB962C8B-B14F-4D97-AF65-F5344CB8AC3E}">
        <p14:creationId xmlns:p14="http://schemas.microsoft.com/office/powerpoint/2010/main" val="23493947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1428" tIns="45714" rIns="91428" bIns="45714"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1428" tIns="45714" rIns="91428" bIns="45714" rtlCol="0"/>
          <a:lstStyle>
            <a:lvl1pPr algn="r">
              <a:defRPr sz="1200"/>
            </a:lvl1pPr>
          </a:lstStyle>
          <a:p>
            <a:fld id="{3F372574-EBC8-48EA-85B6-493AB38B0787}" type="datetimeFigureOut">
              <a:rPr lang="en-US" smtClean="0"/>
              <a:pPr/>
              <a:t>10/18/2017</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28" tIns="45714" rIns="91428" bIns="45714"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1428" tIns="45714" rIns="91428" bIns="4571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1428" tIns="45714" rIns="91428" bIns="45714"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1428" tIns="45714" rIns="91428" bIns="45714" rtlCol="0" anchor="b"/>
          <a:lstStyle>
            <a:lvl1pPr algn="r">
              <a:defRPr sz="1200"/>
            </a:lvl1pPr>
          </a:lstStyle>
          <a:p>
            <a:fld id="{AA3C6D73-ECFA-4C8A-AAF4-28638EB78A5D}" type="slidenum">
              <a:rPr lang="en-US" smtClean="0"/>
              <a:pPr/>
              <a:t>‹#›</a:t>
            </a:fld>
            <a:endParaRPr lang="en-US"/>
          </a:p>
        </p:txBody>
      </p:sp>
    </p:spTree>
    <p:extLst>
      <p:ext uri="{BB962C8B-B14F-4D97-AF65-F5344CB8AC3E}">
        <p14:creationId xmlns:p14="http://schemas.microsoft.com/office/powerpoint/2010/main" val="1820246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en.wikipedia.org/wiki/Growth_hormone_deficiency" TargetMode="External"/><Relationship Id="rId3" Type="http://schemas.openxmlformats.org/officeDocument/2006/relationships/hyperlink" Target="http://en.wikipedia.org/wiki/Adenoma" TargetMode="External"/><Relationship Id="rId7" Type="http://schemas.openxmlformats.org/officeDocument/2006/relationships/hyperlink" Target="http://en.wikipedia.org/wiki/Gigantism"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en.wikipedia.org/wiki/Diabetes_mellitus_type_2" TargetMode="External"/><Relationship Id="rId5" Type="http://schemas.openxmlformats.org/officeDocument/2006/relationships/hyperlink" Target="http://en.wikipedia.org/wiki/Carpal_tunnel_syndrome" TargetMode="External"/><Relationship Id="rId10" Type="http://schemas.openxmlformats.org/officeDocument/2006/relationships/hyperlink" Target="http://en.wikipedia.org/wiki/Short_stature" TargetMode="External"/><Relationship Id="rId4" Type="http://schemas.openxmlformats.org/officeDocument/2006/relationships/hyperlink" Target="http://en.wikipedia.org/wiki/Acromegaly" TargetMode="External"/><Relationship Id="rId9" Type="http://schemas.openxmlformats.org/officeDocument/2006/relationships/hyperlink" Target="http://en.wikipedia.org/wiki/Growth_failure"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www.usgs.gov/themes/FS-189-97/"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p:spPr>
        <p:txBody>
          <a:bodyPr/>
          <a:lstStyle/>
          <a:p>
            <a:pPr eaLnBrk="1" hangingPunct="1"/>
            <a:r>
              <a:rPr lang="en-US" dirty="0" smtClean="0"/>
              <a:t>The pituitary gland,  hanging by a short stalk from the hypothalamus, regulates hormone production in many of the body’s endocrine glands</a:t>
            </a:r>
          </a:p>
          <a:p>
            <a:pPr eaLnBrk="1" hangingPunct="1">
              <a:buClr>
                <a:srgbClr val="FFCC00"/>
              </a:buClr>
              <a:buSzPct val="150000"/>
              <a:buFont typeface="Wingdings" pitchFamily="2" charset="2"/>
              <a:buNone/>
            </a:pPr>
            <a:r>
              <a:rPr lang="en-US" dirty="0" smtClean="0"/>
              <a:t>Animals use at least six major types of chemical signals. Hormones are chemical signals that are present in tiny concentrations and travel throughout the body to affect target cells.</a:t>
            </a:r>
          </a:p>
          <a:p>
            <a:pPr eaLnBrk="1" hangingPunct="1">
              <a:buClr>
                <a:srgbClr val="FFCC00"/>
              </a:buClr>
              <a:buSzPct val="150000"/>
              <a:buFont typeface="Wingdings" pitchFamily="2" charset="2"/>
              <a:buNone/>
            </a:pPr>
            <a:r>
              <a:rPr lang="en-US" dirty="0" smtClean="0"/>
              <a:t>The information in hormonal signals helps animals respond to environmental change, develop as embryos, undergo sexual maturation, and achieve homeostasis.</a:t>
            </a:r>
          </a:p>
          <a:p>
            <a:pPr eaLnBrk="1" hangingPunct="1">
              <a:buClr>
                <a:srgbClr val="FFCC00"/>
              </a:buClr>
              <a:buSzPct val="150000"/>
              <a:buFont typeface="Wingdings" pitchFamily="2" charset="2"/>
              <a:buNone/>
            </a:pPr>
            <a:r>
              <a:rPr lang="en-US" dirty="0" smtClean="0"/>
              <a:t>The production of a hormone is tightly regulated by input from the nervous system and by other hormones.</a:t>
            </a:r>
          </a:p>
          <a:p>
            <a:pPr eaLnBrk="1" hangingPunct="1"/>
            <a:r>
              <a:rPr lang="en-US" dirty="0" smtClean="0"/>
              <a:t>Hormones may reach all parts of the body, but only certain types of cells</a:t>
            </a:r>
            <a:r>
              <a:rPr lang="en-US" baseline="0" dirty="0" smtClean="0"/>
              <a:t> (</a:t>
            </a:r>
            <a:r>
              <a:rPr lang="en-US" dirty="0" smtClean="0"/>
              <a:t>target cells) have the ability to respond</a:t>
            </a:r>
          </a:p>
        </p:txBody>
      </p:sp>
    </p:spTree>
    <p:extLst>
      <p:ext uri="{BB962C8B-B14F-4D97-AF65-F5344CB8AC3E}">
        <p14:creationId xmlns:p14="http://schemas.microsoft.com/office/powerpoint/2010/main" val="16508973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p:spPr>
        <p:txBody>
          <a:bodyPr/>
          <a:lstStyle/>
          <a:p>
            <a:pPr eaLnBrk="1" hangingPunct="1"/>
            <a:r>
              <a:rPr lang="en-US" dirty="0" smtClean="0"/>
              <a:t>Diff effects</a:t>
            </a:r>
            <a:r>
              <a:rPr lang="en-US" baseline="0" dirty="0" smtClean="0"/>
              <a:t> of ecdysone </a:t>
            </a:r>
            <a:r>
              <a:rPr lang="en-US" baseline="0" dirty="0" err="1" smtClean="0"/>
              <a:t>dept</a:t>
            </a:r>
            <a:r>
              <a:rPr lang="en-US" baseline="0" dirty="0" smtClean="0"/>
              <a:t> on level of JH: crosstalk</a:t>
            </a:r>
          </a:p>
          <a:p>
            <a:pPr eaLnBrk="1" hangingPunct="1"/>
            <a:r>
              <a:rPr lang="en-US" baseline="0" dirty="0" smtClean="0"/>
              <a:t>No corpus </a:t>
            </a:r>
            <a:r>
              <a:rPr lang="en-US" baseline="0" dirty="0" err="1" smtClean="0"/>
              <a:t>allatum</a:t>
            </a:r>
            <a:r>
              <a:rPr lang="en-US" baseline="0" dirty="0" smtClean="0"/>
              <a:t>: metamorphosis @ first molt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Synthetic JH used as pest control</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solidFill>
                  <a:schemeClr val="accent2"/>
                </a:solidFill>
              </a:rPr>
              <a:t>What  would happen if you surgically remove the corpus </a:t>
            </a:r>
            <a:r>
              <a:rPr lang="en-US" b="1" dirty="0" err="1" smtClean="0">
                <a:solidFill>
                  <a:schemeClr val="accent2"/>
                </a:solidFill>
              </a:rPr>
              <a:t>allatum</a:t>
            </a:r>
            <a:r>
              <a:rPr lang="en-US" b="1" dirty="0" smtClean="0">
                <a:solidFill>
                  <a:schemeClr val="accent2"/>
                </a:solidFill>
              </a:rPr>
              <a:t>?  Or the prothoracic gland?</a:t>
            </a:r>
          </a:p>
          <a:p>
            <a:pPr eaLnBrk="1" hangingPunct="1"/>
            <a:endParaRPr lang="en-US" dirty="0" smtClean="0"/>
          </a:p>
        </p:txBody>
      </p:sp>
    </p:spTree>
    <p:extLst>
      <p:ext uri="{BB962C8B-B14F-4D97-AF65-F5344CB8AC3E}">
        <p14:creationId xmlns:p14="http://schemas.microsoft.com/office/powerpoint/2010/main" val="439338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Increased levels signal multiple organs to begin physiological process of metamorphosis</a:t>
            </a:r>
          </a:p>
          <a:p>
            <a:pPr lvl="1"/>
            <a:r>
              <a:rPr lang="en-US" dirty="0" smtClean="0"/>
              <a:t>Growth of new structures, cell apoptosis, reorganization of internal systems</a:t>
            </a:r>
            <a:endParaRPr lang="en-US" dirty="0"/>
          </a:p>
        </p:txBody>
      </p:sp>
      <p:sp>
        <p:nvSpPr>
          <p:cNvPr id="4" name="Slide Number Placeholder 3"/>
          <p:cNvSpPr>
            <a:spLocks noGrp="1"/>
          </p:cNvSpPr>
          <p:nvPr>
            <p:ph type="sldNum" sz="quarter" idx="10"/>
          </p:nvPr>
        </p:nvSpPr>
        <p:spPr/>
        <p:txBody>
          <a:bodyPr/>
          <a:lstStyle/>
          <a:p>
            <a:fld id="{AA3C6D73-ECFA-4C8A-AAF4-28638EB78A5D}" type="slidenum">
              <a:rPr lang="en-US" smtClean="0"/>
              <a:pPr/>
              <a:t>11</a:t>
            </a:fld>
            <a:endParaRPr lang="en-US"/>
          </a:p>
        </p:txBody>
      </p:sp>
    </p:spTree>
    <p:extLst>
      <p:ext uri="{BB962C8B-B14F-4D97-AF65-F5344CB8AC3E}">
        <p14:creationId xmlns:p14="http://schemas.microsoft.com/office/powerpoint/2010/main" val="1489288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rtl="0"/>
            <a:r>
              <a:rPr lang="en-US" dirty="0" smtClean="0"/>
              <a:t>Too much GH: The most common disease of GH excess is a pituitary tumor composed of </a:t>
            </a:r>
            <a:r>
              <a:rPr lang="en-US" dirty="0" err="1" smtClean="0"/>
              <a:t>somatotroph</a:t>
            </a:r>
            <a:r>
              <a:rPr lang="en-US" dirty="0" smtClean="0"/>
              <a:t> cells of the anterior pituitary. These </a:t>
            </a:r>
            <a:r>
              <a:rPr lang="en-US" dirty="0" err="1" smtClean="0"/>
              <a:t>somatotroph</a:t>
            </a:r>
            <a:r>
              <a:rPr lang="en-US" dirty="0" smtClean="0"/>
              <a:t> </a:t>
            </a:r>
            <a:r>
              <a:rPr lang="en-US" dirty="0" smtClean="0">
                <a:hlinkClick r:id="rId3" action="ppaction://hlinkfile" tooltip="Adenoma"/>
              </a:rPr>
              <a:t>adenomas</a:t>
            </a:r>
            <a:r>
              <a:rPr lang="en-US" dirty="0" smtClean="0"/>
              <a:t> are benign and grow slowly, gradually producing more and more GH. For years, the principal clinical problems are those of GH excess. Eventually, the adenoma may become large enough to cause headaches, impair vision by pressure on the optic nerves, or cause deficiency of other pituitary hormones by displacement.</a:t>
            </a:r>
          </a:p>
          <a:p>
            <a:pPr rtl="0"/>
            <a:r>
              <a:rPr lang="en-US" dirty="0" smtClean="0"/>
              <a:t>Prolonged GH excess thickens the bones of the jaw, fingers and toes. Resulting heaviness of the jaw and increased size of digits is referred to as </a:t>
            </a:r>
            <a:r>
              <a:rPr lang="en-US" dirty="0" err="1" smtClean="0">
                <a:hlinkClick r:id="rId4" action="ppaction://hlinkfile" tooltip="Acromegaly"/>
              </a:rPr>
              <a:t>acromegaly</a:t>
            </a:r>
            <a:r>
              <a:rPr lang="en-US" dirty="0" smtClean="0"/>
              <a:t>. Accompanying problems can include sweating, pressure on nerves (e.g., </a:t>
            </a:r>
            <a:r>
              <a:rPr lang="en-US" dirty="0" smtClean="0">
                <a:hlinkClick r:id="rId5" action="ppaction://hlinkfile" tooltip="Carpal tunnel syndrome"/>
              </a:rPr>
              <a:t>carpal tunnel syndrome</a:t>
            </a:r>
            <a:r>
              <a:rPr lang="en-US" dirty="0" smtClean="0"/>
              <a:t>), muscle weakness, excess sex hormone-binding globulin (SHBG), insulin resistance or even a rare form of </a:t>
            </a:r>
            <a:r>
              <a:rPr lang="en-US" dirty="0" smtClean="0">
                <a:hlinkClick r:id="rId6" action="ppaction://hlinkfile" tooltip="Diabetes mellitus type 2"/>
              </a:rPr>
              <a:t>type 2 diabetes</a:t>
            </a:r>
            <a:r>
              <a:rPr lang="en-US" dirty="0" smtClean="0"/>
              <a:t>, and reduced sexual function.</a:t>
            </a:r>
          </a:p>
          <a:p>
            <a:pPr rtl="0"/>
            <a:r>
              <a:rPr lang="en-US" dirty="0" smtClean="0"/>
              <a:t>GH-secreting tumors are typically recognized in the fifth decade of life. It is extremely rare for such a tumor to occur in childhood, but, when it does, the excessive GH can cause excessive growth, traditionally referred to as </a:t>
            </a:r>
            <a:r>
              <a:rPr lang="en-US" dirty="0" smtClean="0">
                <a:hlinkClick r:id="rId7" action="ppaction://hlinkfile" tooltip="Gigantism"/>
              </a:rPr>
              <a:t>pituitary gigantism</a:t>
            </a:r>
            <a:r>
              <a:rPr lang="en-US" dirty="0" smtClean="0"/>
              <a:t>.</a:t>
            </a:r>
          </a:p>
          <a:p>
            <a:r>
              <a:rPr lang="en-US" dirty="0" smtClean="0"/>
              <a:t>Too little: The effects of </a:t>
            </a:r>
            <a:r>
              <a:rPr lang="en-US" dirty="0" smtClean="0">
                <a:hlinkClick r:id="rId8" action="ppaction://hlinkfile" tooltip="Growth hormone deficiency"/>
              </a:rPr>
              <a:t>growth hormone deficiency</a:t>
            </a:r>
            <a:r>
              <a:rPr lang="en-US" dirty="0" smtClean="0"/>
              <a:t> vary depending on the age at which they occur. In children, </a:t>
            </a:r>
            <a:r>
              <a:rPr lang="en-US" dirty="0" smtClean="0">
                <a:hlinkClick r:id="rId9" action="ppaction://hlinkfile" tooltip="Growth failure"/>
              </a:rPr>
              <a:t>growth failure</a:t>
            </a:r>
            <a:r>
              <a:rPr lang="en-US" dirty="0" smtClean="0"/>
              <a:t> and </a:t>
            </a:r>
            <a:r>
              <a:rPr lang="en-US" dirty="0" smtClean="0">
                <a:hlinkClick r:id="rId10" action="ppaction://hlinkfile" tooltip="Short stature"/>
              </a:rPr>
              <a:t>short stature</a:t>
            </a:r>
            <a:r>
              <a:rPr lang="en-US" dirty="0" smtClean="0"/>
              <a:t> are the major manifestations of GH deficiency, with common causes including genetic conditions and congenital malformations. It can also cause delayed sexual maturity. In adults, deficiency is rare,</a:t>
            </a:r>
            <a:r>
              <a:rPr lang="en-US" baseline="30000" dirty="0" smtClean="0">
                <a:hlinkClick r:id="" action="ppaction://hlinkfile"/>
              </a:rPr>
              <a:t>[31]</a:t>
            </a:r>
            <a:r>
              <a:rPr lang="en-US" dirty="0" smtClean="0"/>
              <a:t> with the most common cause a pituitary adenoma</a:t>
            </a:r>
          </a:p>
          <a:p>
            <a:endParaRPr lang="en-US" dirty="0" smtClean="0"/>
          </a:p>
          <a:p>
            <a:r>
              <a:rPr lang="en-US" dirty="0" smtClean="0"/>
              <a:t>Thyroid</a:t>
            </a:r>
            <a:r>
              <a:rPr lang="en-US" baseline="0" dirty="0" smtClean="0"/>
              <a:t> hormones</a:t>
            </a:r>
          </a:p>
          <a:p>
            <a:pPr marL="0" lvl="1" defTabSz="914285">
              <a:defRPr/>
            </a:pPr>
            <a:r>
              <a:rPr lang="en-US" dirty="0" smtClean="0"/>
              <a:t>Increasing protein synthesis, basal metabolic rate, and energy metabolism; </a:t>
            </a:r>
            <a:r>
              <a:rPr lang="en-US" dirty="0" err="1" smtClean="0"/>
              <a:t>catecholamines</a:t>
            </a:r>
            <a:r>
              <a:rPr lang="en-US" dirty="0" smtClean="0"/>
              <a:t> = epinephrine and norepinephrine &amp; dopamine</a:t>
            </a:r>
          </a:p>
          <a:p>
            <a:endParaRPr lang="en-US" dirty="0"/>
          </a:p>
        </p:txBody>
      </p:sp>
      <p:sp>
        <p:nvSpPr>
          <p:cNvPr id="4" name="Slide Number Placeholder 3"/>
          <p:cNvSpPr>
            <a:spLocks noGrp="1"/>
          </p:cNvSpPr>
          <p:nvPr>
            <p:ph type="sldNum" sz="quarter" idx="10"/>
          </p:nvPr>
        </p:nvSpPr>
        <p:spPr/>
        <p:txBody>
          <a:bodyPr/>
          <a:lstStyle/>
          <a:p>
            <a:fld id="{AA3C6D73-ECFA-4C8A-AAF4-28638EB78A5D}" type="slidenum">
              <a:rPr lang="en-US" smtClean="0"/>
              <a:pPr/>
              <a:t>12</a:t>
            </a:fld>
            <a:endParaRPr lang="en-US"/>
          </a:p>
        </p:txBody>
      </p:sp>
    </p:spTree>
    <p:extLst>
      <p:ext uri="{BB962C8B-B14F-4D97-AF65-F5344CB8AC3E}">
        <p14:creationId xmlns:p14="http://schemas.microsoft.com/office/powerpoint/2010/main" val="3363968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a:ln/>
        </p:spPr>
        <p:txBody>
          <a:bodyPr/>
          <a:lstStyle/>
          <a:p>
            <a:pPr eaLnBrk="1" hangingPunct="1"/>
            <a:r>
              <a:rPr lang="en-US" dirty="0" smtClean="0"/>
              <a:t>Anterior pituitary:</a:t>
            </a:r>
            <a:r>
              <a:rPr lang="en-US" baseline="0" dirty="0" smtClean="0"/>
              <a:t> neuroendocrine-to-endocrine pathway</a:t>
            </a:r>
          </a:p>
          <a:p>
            <a:pPr eaLnBrk="1" hangingPunct="1"/>
            <a:r>
              <a:rPr lang="en-US" baseline="0" dirty="0" smtClean="0"/>
              <a:t>Posterior pituitary: neuroendocrine pathway</a:t>
            </a:r>
            <a:endParaRPr lang="en-US" dirty="0" smtClean="0"/>
          </a:p>
        </p:txBody>
      </p:sp>
    </p:spTree>
    <p:extLst>
      <p:ext uri="{BB962C8B-B14F-4D97-AF65-F5344CB8AC3E}">
        <p14:creationId xmlns:p14="http://schemas.microsoft.com/office/powerpoint/2010/main" val="1720643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txBox="1">
            <a:spLocks noGrp="1" noChangeArrowheads="1"/>
          </p:cNvSpPr>
          <p:nvPr/>
        </p:nvSpPr>
        <p:spPr bwMode="auto">
          <a:xfrm>
            <a:off x="3972561" y="8831580"/>
            <a:ext cx="3037840" cy="464820"/>
          </a:xfrm>
          <a:prstGeom prst="rect">
            <a:avLst/>
          </a:prstGeom>
          <a:noFill/>
          <a:ln w="9525">
            <a:noFill/>
            <a:miter lim="800000"/>
            <a:headEnd/>
            <a:tailEnd/>
          </a:ln>
        </p:spPr>
        <p:txBody>
          <a:bodyPr lIns="91428" tIns="45714" rIns="91428" bIns="45714" anchor="b"/>
          <a:lstStyle/>
          <a:p>
            <a:pPr algn="r"/>
            <a:fld id="{43A84966-FE66-40A9-A173-76BB2324EE48}" type="slidenum">
              <a:rPr lang="en-US" sz="1200">
                <a:latin typeface="Times New Roman" pitchFamily="18" charset="0"/>
              </a:rPr>
              <a:pPr algn="r"/>
              <a:t>14</a:t>
            </a:fld>
            <a:endParaRPr lang="en-US" sz="1200">
              <a:latin typeface="Times New Roman" pitchFamily="18" charset="0"/>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xfrm>
            <a:off x="934720" y="4415790"/>
            <a:ext cx="5140960" cy="4183380"/>
          </a:xfrm>
          <a:noFill/>
          <a:ln/>
        </p:spPr>
        <p:txBody>
          <a:bodyPr/>
          <a:lstStyle/>
          <a:p>
            <a:pPr eaLnBrk="1" hangingPunct="1"/>
            <a:r>
              <a:rPr lang="en-US" dirty="0" smtClean="0"/>
              <a:t>The adrenal glands Are adjacent to the kidneys;  Are actually made up of two glands: the adrenal medulla and the adrenal cortex</a:t>
            </a:r>
          </a:p>
          <a:p>
            <a:pPr eaLnBrk="1" hangingPunct="1"/>
            <a:endParaRPr lang="en-US" dirty="0" smtClean="0">
              <a:solidFill>
                <a:srgbClr val="000000"/>
              </a:solidFill>
              <a:cs typeface="Times New Roman" pitchFamily="18" charset="0"/>
            </a:endParaRPr>
          </a:p>
          <a:p>
            <a:pPr eaLnBrk="1" hangingPunct="1"/>
            <a:r>
              <a:rPr lang="en-US" dirty="0" smtClean="0">
                <a:solidFill>
                  <a:srgbClr val="000000"/>
                </a:solidFill>
                <a:cs typeface="Times New Roman" pitchFamily="18" charset="0"/>
              </a:rPr>
              <a:t>Epinephrine and </a:t>
            </a:r>
            <a:r>
              <a:rPr lang="en-US" dirty="0" err="1" smtClean="0">
                <a:solidFill>
                  <a:srgbClr val="000000"/>
                </a:solidFill>
                <a:cs typeface="Times New Roman" pitchFamily="18" charset="0"/>
              </a:rPr>
              <a:t>norepinephrine</a:t>
            </a:r>
            <a:r>
              <a:rPr lang="en-US" dirty="0" smtClean="0">
                <a:solidFill>
                  <a:srgbClr val="000000"/>
                </a:solidFill>
                <a:cs typeface="Times New Roman" pitchFamily="18" charset="0"/>
              </a:rPr>
              <a:t> are members of a family of molecules called </a:t>
            </a:r>
            <a:r>
              <a:rPr lang="en-US" b="1" dirty="0" err="1" smtClean="0">
                <a:solidFill>
                  <a:srgbClr val="000000"/>
                </a:solidFill>
                <a:cs typeface="Times New Roman" pitchFamily="18" charset="0"/>
              </a:rPr>
              <a:t>catecholamines</a:t>
            </a:r>
            <a:r>
              <a:rPr lang="en-US" dirty="0" smtClean="0">
                <a:solidFill>
                  <a:srgbClr val="000000"/>
                </a:solidFill>
                <a:cs typeface="Times New Roman" pitchFamily="18" charset="0"/>
              </a:rPr>
              <a:t>, which function as neurotransmitters as well as hormones.</a:t>
            </a:r>
          </a:p>
          <a:p>
            <a:pPr eaLnBrk="1" hangingPunct="1"/>
            <a:r>
              <a:rPr lang="en-US" dirty="0" err="1" smtClean="0"/>
              <a:t>Glucocorticoids</a:t>
            </a:r>
            <a:r>
              <a:rPr lang="en-US" dirty="0" smtClean="0"/>
              <a:t>, such as </a:t>
            </a:r>
            <a:r>
              <a:rPr lang="en-US" dirty="0" err="1" smtClean="0"/>
              <a:t>cortisol</a:t>
            </a:r>
            <a:r>
              <a:rPr lang="en-US" dirty="0" smtClean="0"/>
              <a:t> Influence glucose metabolism and the immune system</a:t>
            </a:r>
          </a:p>
          <a:p>
            <a:pPr eaLnBrk="1" hangingPunct="1"/>
            <a:r>
              <a:rPr lang="en-US" dirty="0" err="1" smtClean="0"/>
              <a:t>Mineralocorticoids</a:t>
            </a:r>
            <a:r>
              <a:rPr lang="en-US" dirty="0" smtClean="0"/>
              <a:t>, such as </a:t>
            </a:r>
            <a:r>
              <a:rPr lang="en-US" dirty="0" err="1" smtClean="0"/>
              <a:t>aldosterone</a:t>
            </a:r>
            <a:r>
              <a:rPr lang="en-US" dirty="0" smtClean="0"/>
              <a:t> Affect salt and water balance</a:t>
            </a:r>
          </a:p>
          <a:p>
            <a:pPr eaLnBrk="1" hangingPunct="1"/>
            <a:r>
              <a:rPr lang="en-US" dirty="0" smtClean="0"/>
              <a:t>Sex hormones Are produced in small amounts</a:t>
            </a:r>
          </a:p>
          <a:p>
            <a:pPr eaLnBrk="1" hangingPunct="1"/>
            <a:endParaRPr lang="en-US" dirty="0" smtClean="0">
              <a:solidFill>
                <a:srgbClr val="000000"/>
              </a:solidFill>
              <a:cs typeface="Times New Roman" pitchFamily="18" charset="0"/>
            </a:endParaRPr>
          </a:p>
        </p:txBody>
      </p:sp>
    </p:spTree>
    <p:extLst>
      <p:ext uri="{BB962C8B-B14F-4D97-AF65-F5344CB8AC3E}">
        <p14:creationId xmlns:p14="http://schemas.microsoft.com/office/powerpoint/2010/main" val="32635171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txBox="1">
            <a:spLocks noGrp="1" noChangeArrowheads="1"/>
          </p:cNvSpPr>
          <p:nvPr/>
        </p:nvSpPr>
        <p:spPr bwMode="auto">
          <a:xfrm>
            <a:off x="3972560" y="8831580"/>
            <a:ext cx="3037840" cy="464820"/>
          </a:xfrm>
          <a:prstGeom prst="rect">
            <a:avLst/>
          </a:prstGeom>
          <a:noFill/>
          <a:ln w="9525">
            <a:noFill/>
            <a:miter lim="800000"/>
            <a:headEnd/>
            <a:tailEnd/>
          </a:ln>
        </p:spPr>
        <p:txBody>
          <a:bodyPr lIns="93177" tIns="46589" rIns="93177" bIns="46589" anchor="b"/>
          <a:lstStyle/>
          <a:p>
            <a:pPr algn="r"/>
            <a:fld id="{37F97426-5F4C-44F0-A359-C8DD36FF1CC9}" type="slidenum">
              <a:rPr lang="en-US" sz="1200">
                <a:latin typeface="Times New Roman" pitchFamily="18" charset="0"/>
              </a:rPr>
              <a:pPr algn="r"/>
              <a:t>15</a:t>
            </a:fld>
            <a:endParaRPr lang="en-US" sz="1200">
              <a:latin typeface="Times New Roman" pitchFamily="18"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xfrm>
            <a:off x="934720" y="4415790"/>
            <a:ext cx="5140960" cy="4183380"/>
          </a:xfrm>
          <a:noFill/>
          <a:ln/>
        </p:spPr>
        <p:txBody>
          <a:bodyPr/>
          <a:lstStyle/>
          <a:p>
            <a:pPr eaLnBrk="1" hangingPunct="1"/>
            <a:endParaRPr lang="en-US" smtClean="0">
              <a:solidFill>
                <a:srgbClr val="000000"/>
              </a:solidFill>
              <a:cs typeface="Times New Roman" pitchFamily="18" charset="0"/>
            </a:endParaRPr>
          </a:p>
        </p:txBody>
      </p:sp>
    </p:spTree>
    <p:extLst>
      <p:ext uri="{BB962C8B-B14F-4D97-AF65-F5344CB8AC3E}">
        <p14:creationId xmlns:p14="http://schemas.microsoft.com/office/powerpoint/2010/main" val="4038914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xfrm>
            <a:off x="934720" y="4415790"/>
            <a:ext cx="5140960" cy="4183380"/>
          </a:xfrm>
          <a:noFill/>
          <a:ln/>
        </p:spPr>
        <p:txBody>
          <a:bodyPr/>
          <a:lstStyle/>
          <a:p>
            <a:pPr eaLnBrk="1" hangingPunct="1"/>
            <a:r>
              <a:rPr lang="en-US" dirty="0" smtClean="0"/>
              <a:t>Why fight or flight from</a:t>
            </a:r>
            <a:r>
              <a:rPr lang="en-US" baseline="0" dirty="0" smtClean="0"/>
              <a:t> neuron directly? Must be fast</a:t>
            </a:r>
          </a:p>
          <a:p>
            <a:pPr eaLnBrk="1" hangingPunct="1"/>
            <a:r>
              <a:rPr lang="en-US" baseline="0" dirty="0" smtClean="0"/>
              <a:t>Note source of sugar in each case</a:t>
            </a:r>
          </a:p>
          <a:p>
            <a:pPr eaLnBrk="1" hangingPunct="1"/>
            <a:endParaRPr lang="en-US" dirty="0" smtClean="0"/>
          </a:p>
        </p:txBody>
      </p:sp>
    </p:spTree>
    <p:extLst>
      <p:ext uri="{BB962C8B-B14F-4D97-AF65-F5344CB8AC3E}">
        <p14:creationId xmlns:p14="http://schemas.microsoft.com/office/powerpoint/2010/main" val="31034490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eaLnBrk="1" hangingPunct="1"/>
            <a:r>
              <a:rPr lang="en-US" sz="2400" dirty="0">
                <a:cs typeface="Times New Roman" pitchFamily="18" charset="0"/>
              </a:rPr>
              <a:t>Stress response involves ENERGY use</a:t>
            </a:r>
          </a:p>
          <a:p>
            <a:pPr eaLnBrk="1" hangingPunct="1"/>
            <a:r>
              <a:rPr lang="en-US" sz="2400" dirty="0">
                <a:cs typeface="Times New Roman" pitchFamily="18" charset="0"/>
              </a:rPr>
              <a:t>The responses to epinephrine lead to a state of </a:t>
            </a:r>
            <a:r>
              <a:rPr lang="en-US" sz="2400" dirty="0">
                <a:solidFill>
                  <a:schemeClr val="accent2"/>
                </a:solidFill>
                <a:cs typeface="Times New Roman" pitchFamily="18" charset="0"/>
              </a:rPr>
              <a:t>heightened alertness and increased energy use</a:t>
            </a:r>
            <a:r>
              <a:rPr lang="en-US" sz="2400" dirty="0">
                <a:cs typeface="Times New Roman" pitchFamily="18" charset="0"/>
              </a:rPr>
              <a:t> that prepares the body for rapid, intense action such as fighting or fleeing.</a:t>
            </a:r>
          </a:p>
          <a:p>
            <a:pPr lvl="1" eaLnBrk="1" hangingPunct="1"/>
            <a:r>
              <a:rPr lang="en-US" sz="2400" dirty="0">
                <a:cs typeface="Times New Roman" pitchFamily="18" charset="0"/>
              </a:rPr>
              <a:t>Glycogen breakdown in liver and skeletal muscles</a:t>
            </a:r>
          </a:p>
          <a:p>
            <a:pPr lvl="1" eaLnBrk="1" hangingPunct="1"/>
            <a:r>
              <a:rPr lang="en-US" sz="2400" dirty="0">
                <a:cs typeface="Times New Roman" pitchFamily="18" charset="0"/>
              </a:rPr>
              <a:t>Glucose release by liver</a:t>
            </a:r>
          </a:p>
          <a:p>
            <a:pPr lvl="1" eaLnBrk="1" hangingPunct="1"/>
            <a:r>
              <a:rPr lang="en-US" sz="2400" dirty="0">
                <a:cs typeface="Times New Roman" pitchFamily="18" charset="0"/>
              </a:rPr>
              <a:t>Release of fatty acids from adipose tissue</a:t>
            </a:r>
          </a:p>
          <a:p>
            <a:pPr lvl="1" eaLnBrk="1" hangingPunct="1"/>
            <a:endParaRPr lang="en-US" sz="2400" dirty="0">
              <a:cs typeface="Times New Roman" pitchFamily="18" charset="0"/>
            </a:endParaRPr>
          </a:p>
          <a:p>
            <a:pPr lvl="1" eaLnBrk="1" hangingPunct="1"/>
            <a:r>
              <a:rPr lang="en-US" sz="2400" dirty="0">
                <a:cs typeface="Times New Roman" pitchFamily="18" charset="0"/>
              </a:rPr>
              <a:t>What other effects to blood flow and blood pressure? </a:t>
            </a:r>
          </a:p>
          <a:p>
            <a:pPr eaLnBrk="1" hangingPunct="1"/>
            <a:endParaRPr lang="en-US" sz="2400" dirty="0">
              <a:cs typeface="Times New Roman" pitchFamily="18" charset="0"/>
            </a:endParaRPr>
          </a:p>
          <a:p>
            <a:pPr eaLnBrk="1" hangingPunct="1"/>
            <a:endParaRPr lang="en-US" sz="2400" dirty="0"/>
          </a:p>
          <a:p>
            <a:endParaRPr lang="en-US" dirty="0"/>
          </a:p>
        </p:txBody>
      </p:sp>
      <p:sp>
        <p:nvSpPr>
          <p:cNvPr id="4" name="Slide Number Placeholder 3"/>
          <p:cNvSpPr>
            <a:spLocks noGrp="1"/>
          </p:cNvSpPr>
          <p:nvPr>
            <p:ph type="sldNum" sz="quarter" idx="10"/>
          </p:nvPr>
        </p:nvSpPr>
        <p:spPr/>
        <p:txBody>
          <a:bodyPr/>
          <a:lstStyle/>
          <a:p>
            <a:fld id="{AA3C6D73-ECFA-4C8A-AAF4-28638EB78A5D}" type="slidenum">
              <a:rPr lang="en-US" smtClean="0"/>
              <a:pPr/>
              <a:t>17</a:t>
            </a:fld>
            <a:endParaRPr lang="en-US"/>
          </a:p>
        </p:txBody>
      </p:sp>
    </p:spTree>
    <p:extLst>
      <p:ext uri="{BB962C8B-B14F-4D97-AF65-F5344CB8AC3E}">
        <p14:creationId xmlns:p14="http://schemas.microsoft.com/office/powerpoint/2010/main" val="32602488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txBox="1">
            <a:spLocks noGrp="1" noChangeArrowheads="1"/>
          </p:cNvSpPr>
          <p:nvPr/>
        </p:nvSpPr>
        <p:spPr bwMode="auto">
          <a:xfrm>
            <a:off x="3972561" y="8831580"/>
            <a:ext cx="3037840" cy="464820"/>
          </a:xfrm>
          <a:prstGeom prst="rect">
            <a:avLst/>
          </a:prstGeom>
          <a:noFill/>
          <a:ln w="9525">
            <a:noFill/>
            <a:miter lim="800000"/>
            <a:headEnd/>
            <a:tailEnd/>
          </a:ln>
        </p:spPr>
        <p:txBody>
          <a:bodyPr lIns="91428" tIns="45714" rIns="91428" bIns="45714" anchor="b"/>
          <a:lstStyle/>
          <a:p>
            <a:pPr algn="r"/>
            <a:fld id="{510478FC-188D-4BC9-BEB9-39D776418CD6}" type="slidenum">
              <a:rPr lang="en-US" sz="1200">
                <a:latin typeface="Times New Roman" pitchFamily="18" charset="0"/>
              </a:rPr>
              <a:pPr algn="r"/>
              <a:t>18</a:t>
            </a:fld>
            <a:endParaRPr lang="en-US" sz="1200">
              <a:latin typeface="Times New Roman" pitchFamily="18"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xfrm>
            <a:off x="934720" y="4415790"/>
            <a:ext cx="5140960" cy="4183380"/>
          </a:xfrm>
          <a:noFill/>
          <a:ln/>
        </p:spPr>
        <p:txBody>
          <a:bodyPr/>
          <a:lstStyle/>
          <a:p>
            <a:pPr eaLnBrk="1" hangingPunct="1"/>
            <a:r>
              <a:rPr lang="en-US" b="1" smtClean="0">
                <a:solidFill>
                  <a:srgbClr val="000000"/>
                </a:solidFill>
                <a:cs typeface="Times New Roman" pitchFamily="18" charset="0"/>
              </a:rPr>
              <a:t>Adrenocorticotropic hormone</a:t>
            </a:r>
            <a:r>
              <a:rPr lang="en-US" smtClean="0">
                <a:solidFill>
                  <a:srgbClr val="000000"/>
                </a:solidFill>
                <a:cs typeface="Times New Roman" pitchFamily="18" charset="0"/>
              </a:rPr>
              <a:t> (</a:t>
            </a:r>
            <a:r>
              <a:rPr lang="en-US" b="1" smtClean="0">
                <a:solidFill>
                  <a:srgbClr val="000000"/>
                </a:solidFill>
                <a:cs typeface="Times New Roman" pitchFamily="18" charset="0"/>
              </a:rPr>
              <a:t>ACTH</a:t>
            </a:r>
            <a:r>
              <a:rPr lang="en-US" smtClean="0">
                <a:solidFill>
                  <a:srgbClr val="000000"/>
                </a:solidFill>
                <a:cs typeface="Times New Roman" pitchFamily="18" charset="0"/>
              </a:rPr>
              <a:t>) is a regulatory hormone that controls release of glucocorticoids from the adrenal cortex</a:t>
            </a:r>
            <a:r>
              <a:rPr lang="en-US" smtClean="0">
                <a:cs typeface="Times New Roman" pitchFamily="18" charset="0"/>
              </a:rPr>
              <a:t> </a:t>
            </a:r>
            <a:r>
              <a:rPr lang="en-US" b="1" smtClean="0">
                <a:cs typeface="Times New Roman" pitchFamily="18" charset="0"/>
              </a:rPr>
              <a:t>Corticotropin-releasing hormone (CRH)</a:t>
            </a:r>
            <a:r>
              <a:rPr lang="en-US" smtClean="0">
                <a:cs typeface="Times New Roman" pitchFamily="18" charset="0"/>
              </a:rPr>
              <a:t> is released from the hypothalamus and regulates ACTH secretion into the bloodstream.</a:t>
            </a:r>
          </a:p>
          <a:p>
            <a:pPr eaLnBrk="1" hangingPunct="1"/>
            <a:endParaRPr lang="en-US" smtClean="0"/>
          </a:p>
        </p:txBody>
      </p:sp>
    </p:spTree>
    <p:extLst>
      <p:ext uri="{BB962C8B-B14F-4D97-AF65-F5344CB8AC3E}">
        <p14:creationId xmlns:p14="http://schemas.microsoft.com/office/powerpoint/2010/main" val="38418712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p:spPr>
        <p:txBody>
          <a:bodyPr/>
          <a:lstStyle/>
          <a:p>
            <a:r>
              <a:rPr lang="en-US" dirty="0" smtClean="0"/>
              <a:t>The function of cortisol </a:t>
            </a:r>
            <a:r>
              <a:rPr lang="en-US" smtClean="0"/>
              <a:t>awakening response (CAR) </a:t>
            </a:r>
            <a:r>
              <a:rPr lang="en-US" dirty="0" smtClean="0"/>
              <a:t>is unknown but it has been suggested to link with a stress-related preparation in regard to the upcoming day by the hippocampus. One hypothesis is: "that the cortisol rise after awakening may accompany an activation of prospective memory representations at awakening enabling individual's orientation about the self in time and space as well as anticipation of demands of the upcoming day... it is tempting to speculate that for the CAR, anticipation of these upcoming demands may be essential in regulating the CAR magnitude for the particular day. The hippocampus is, besides its established role in long-term memory consolidation, involved in the formation of a cohesive construct and representation of the outside world within the central nervous system processing information about space, time and relationships of environmental cues. This puts the hippocampus in a pivotal position for the regulation of the CAR.</a:t>
            </a:r>
          </a:p>
        </p:txBody>
      </p:sp>
      <p:sp>
        <p:nvSpPr>
          <p:cNvPr id="71684" name="Slide Number Placeholder 3"/>
          <p:cNvSpPr>
            <a:spLocks noGrp="1"/>
          </p:cNvSpPr>
          <p:nvPr>
            <p:ph type="sldNum" sz="quarter" idx="5"/>
          </p:nvPr>
        </p:nvSpPr>
        <p:spPr>
          <a:noFill/>
        </p:spPr>
        <p:txBody>
          <a:bodyPr/>
          <a:lstStyle/>
          <a:p>
            <a:fld id="{607241F1-08C0-4989-A12E-02CCA1570777}" type="slidenum">
              <a:rPr lang="en-US" smtClean="0"/>
              <a:pPr/>
              <a:t>19</a:t>
            </a:fld>
            <a:endParaRPr lang="en-US" smtClean="0"/>
          </a:p>
        </p:txBody>
      </p:sp>
    </p:spTree>
    <p:extLst>
      <p:ext uri="{BB962C8B-B14F-4D97-AF65-F5344CB8AC3E}">
        <p14:creationId xmlns:p14="http://schemas.microsoft.com/office/powerpoint/2010/main" val="1174305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txBox="1">
            <a:spLocks noGrp="1" noChangeArrowheads="1"/>
          </p:cNvSpPr>
          <p:nvPr/>
        </p:nvSpPr>
        <p:spPr bwMode="auto">
          <a:xfrm>
            <a:off x="3972560" y="8831580"/>
            <a:ext cx="3037840" cy="464820"/>
          </a:xfrm>
          <a:prstGeom prst="rect">
            <a:avLst/>
          </a:prstGeom>
          <a:noFill/>
          <a:ln w="9525">
            <a:noFill/>
            <a:miter lim="800000"/>
            <a:headEnd/>
            <a:tailEnd/>
          </a:ln>
        </p:spPr>
        <p:txBody>
          <a:bodyPr lIns="93177" tIns="46589" rIns="93177" bIns="46589" anchor="b"/>
          <a:lstStyle/>
          <a:p>
            <a:pPr algn="r"/>
            <a:fld id="{6E6B1C52-C5AA-4710-97F2-FC81BB9601A3}" type="slidenum">
              <a:rPr lang="en-US" sz="1200">
                <a:latin typeface="Times New Roman" pitchFamily="18" charset="0"/>
              </a:rPr>
              <a:pPr algn="r"/>
              <a:t>2</a:t>
            </a:fld>
            <a:endParaRPr lang="en-US" sz="1200">
              <a:latin typeface="Times New Roman" pitchFamily="18"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xfrm>
            <a:off x="934720" y="4415790"/>
            <a:ext cx="5140960" cy="4183380"/>
          </a:xfrm>
          <a:noFill/>
          <a:ln/>
        </p:spPr>
        <p:txBody>
          <a:bodyPr>
            <a:normAutofit fontScale="92500" lnSpcReduction="10000"/>
          </a:bodyPr>
          <a:lstStyle/>
          <a:p>
            <a:pPr marL="232943" indent="-232943">
              <a:buFontTx/>
              <a:buAutoNum type="arabicPeriod" startAt="3"/>
            </a:pPr>
            <a:r>
              <a:rPr lang="en-US" dirty="0" smtClean="0">
                <a:cs typeface="Times New Roman" pitchFamily="18" charset="0"/>
              </a:rPr>
              <a:t> </a:t>
            </a:r>
            <a:r>
              <a:rPr lang="en-US" b="1" dirty="0" smtClean="0">
                <a:cs typeface="Times New Roman" pitchFamily="18" charset="0"/>
              </a:rPr>
              <a:t>Endocrine</a:t>
            </a:r>
            <a:r>
              <a:rPr lang="en-US" dirty="0" smtClean="0">
                <a:cs typeface="Times New Roman" pitchFamily="18" charset="0"/>
              </a:rPr>
              <a:t> signals are produced by cells that may be organized into discrete organs called </a:t>
            </a:r>
            <a:r>
              <a:rPr lang="en-US" b="1" dirty="0" smtClean="0">
                <a:cs typeface="Times New Roman" pitchFamily="18" charset="0"/>
              </a:rPr>
              <a:t>glands</a:t>
            </a:r>
            <a:r>
              <a:rPr lang="en-US" dirty="0" smtClean="0">
                <a:cs typeface="Times New Roman" pitchFamily="18" charset="0"/>
              </a:rPr>
              <a:t> or may be interspersed among the cells of other organs.</a:t>
            </a:r>
          </a:p>
          <a:p>
            <a:pPr marL="232943" indent="-232943">
              <a:buFontTx/>
              <a:buAutoNum type="arabicPeriod" startAt="5"/>
            </a:pPr>
            <a:r>
              <a:rPr lang="en-US" b="1" dirty="0" smtClean="0">
                <a:cs typeface="Times New Roman" pitchFamily="18" charset="0"/>
              </a:rPr>
              <a:t>Neuroendocrine</a:t>
            </a:r>
            <a:r>
              <a:rPr lang="en-US" dirty="0" smtClean="0">
                <a:cs typeface="Times New Roman" pitchFamily="18" charset="0"/>
              </a:rPr>
              <a:t> signals are released from neurons but act on distant cells instead of acting at the adjacent synapse.</a:t>
            </a:r>
          </a:p>
          <a:p>
            <a:pPr marL="232943" indent="-232943">
              <a:buFontTx/>
              <a:buAutoNum type="arabicPeriod" startAt="5"/>
            </a:pPr>
            <a:endParaRPr lang="en-US" dirty="0" smtClean="0">
              <a:cs typeface="Times New Roman" pitchFamily="18" charset="0"/>
            </a:endParaRPr>
          </a:p>
          <a:p>
            <a:pPr marL="0" indent="0">
              <a:buFontTx/>
              <a:buNone/>
            </a:pPr>
            <a:r>
              <a:rPr lang="en-US" dirty="0" smtClean="0">
                <a:cs typeface="Times New Roman" pitchFamily="18" charset="0"/>
              </a:rPr>
              <a:t>features of hormones:</a:t>
            </a:r>
          </a:p>
          <a:p>
            <a:pPr marL="685743" lvl="1" indent="-228600">
              <a:buFont typeface="+mj-lt"/>
              <a:buAutoNum type="arabicPeriod"/>
            </a:pPr>
            <a:r>
              <a:rPr lang="en-US" dirty="0" smtClean="0">
                <a:cs typeface="Times New Roman" pitchFamily="18" charset="0"/>
              </a:rPr>
              <a:t>Secreted from cells that synthesize them</a:t>
            </a:r>
          </a:p>
          <a:p>
            <a:pPr marL="685714" lvl="1" indent="-228571">
              <a:buFontTx/>
              <a:buAutoNum type="arabicPeriod"/>
            </a:pPr>
            <a:r>
              <a:rPr lang="en-US" dirty="0" smtClean="0">
                <a:cs typeface="Times New Roman" pitchFamily="18" charset="0"/>
              </a:rPr>
              <a:t>Transmitted through</a:t>
            </a:r>
            <a:r>
              <a:rPr lang="en-US" baseline="0" dirty="0" smtClean="0">
                <a:cs typeface="Times New Roman" pitchFamily="18" charset="0"/>
              </a:rPr>
              <a:t> blood or other fluids</a:t>
            </a:r>
          </a:p>
          <a:p>
            <a:pPr marL="685714" lvl="1" indent="-228571">
              <a:buFontTx/>
              <a:buAutoNum type="arabicPeriod"/>
            </a:pPr>
            <a:r>
              <a:rPr lang="en-US" baseline="0" dirty="0" smtClean="0">
                <a:cs typeface="Times New Roman" pitchFamily="18" charset="0"/>
              </a:rPr>
              <a:t>Act on distant cells</a:t>
            </a:r>
          </a:p>
          <a:p>
            <a:pPr marL="685714" lvl="1" indent="-228571">
              <a:buFontTx/>
              <a:buAutoNum type="arabicPeriod"/>
            </a:pPr>
            <a:r>
              <a:rPr lang="en-US" baseline="0" dirty="0" smtClean="0">
                <a:cs typeface="Times New Roman" pitchFamily="18" charset="0"/>
              </a:rPr>
              <a:t>Trigger characteristic responses</a:t>
            </a:r>
          </a:p>
          <a:p>
            <a:pPr marL="685714" lvl="1" indent="-228571">
              <a:buFontTx/>
              <a:buAutoNum type="arabicPeriod"/>
            </a:pPr>
            <a:r>
              <a:rPr lang="en-US" baseline="0" dirty="0" smtClean="0">
                <a:cs typeface="Times New Roman" pitchFamily="18" charset="0"/>
              </a:rPr>
              <a:t>Secreted in small amounts/low concentrations but have large effects</a:t>
            </a:r>
          </a:p>
          <a:p>
            <a:pPr marL="685714" lvl="1" indent="-228571">
              <a:buFontTx/>
              <a:buAutoNum type="arabicPeriod"/>
            </a:pPr>
            <a:r>
              <a:rPr lang="en-US" baseline="0" dirty="0" smtClean="0">
                <a:cs typeface="Times New Roman" pitchFamily="18" charset="0"/>
              </a:rPr>
              <a:t>Often triggered by signals from neurons or other hormones</a:t>
            </a:r>
          </a:p>
          <a:p>
            <a:pPr marL="685714" lvl="1" indent="-228571">
              <a:buFontTx/>
              <a:buAutoNum type="arabicPeriod"/>
            </a:pPr>
            <a:r>
              <a:rPr lang="en-US" baseline="0" dirty="0" smtClean="0">
                <a:cs typeface="Times New Roman" pitchFamily="18" charset="0"/>
              </a:rPr>
              <a:t>Often have feedback loops (negative for most hormones involved in homeostasis)</a:t>
            </a:r>
          </a:p>
          <a:p>
            <a:r>
              <a:rPr lang="en-US" dirty="0" smtClean="0"/>
              <a:t>Function of hormones:</a:t>
            </a:r>
          </a:p>
          <a:p>
            <a:pPr lvl="1"/>
            <a:r>
              <a:rPr lang="en-US" dirty="0" smtClean="0"/>
              <a:t>Regulate homeostasis, development, reproduction, stress response</a:t>
            </a:r>
          </a:p>
          <a:p>
            <a:pPr lvl="1"/>
            <a:r>
              <a:rPr lang="en-US" dirty="0" smtClean="0"/>
              <a:t>Changes in transcription</a:t>
            </a:r>
          </a:p>
          <a:p>
            <a:pPr lvl="1"/>
            <a:r>
              <a:rPr lang="en-US" dirty="0" smtClean="0"/>
              <a:t>Changes in protein activity</a:t>
            </a:r>
          </a:p>
          <a:p>
            <a:pPr lvl="1"/>
            <a:r>
              <a:rPr lang="en-US" dirty="0" smtClean="0"/>
              <a:t>Coordinate activities of multiple cells</a:t>
            </a:r>
          </a:p>
          <a:p>
            <a:pPr marL="685714" lvl="1" indent="-228571">
              <a:buFontTx/>
              <a:buAutoNum type="arabicPeriod" startAt="3"/>
            </a:pPr>
            <a:endParaRPr lang="en-US" baseline="0" dirty="0" smtClean="0">
              <a:cs typeface="Times New Roman" pitchFamily="18" charset="0"/>
            </a:endParaRPr>
          </a:p>
          <a:p>
            <a:pPr marL="685714" lvl="1" indent="-228571">
              <a:buFontTx/>
              <a:buAutoNum type="arabicPeriod" startAt="3"/>
            </a:pPr>
            <a:endParaRPr lang="en-US" dirty="0" smtClean="0">
              <a:cs typeface="Times New Roman" pitchFamily="18" charset="0"/>
            </a:endParaRPr>
          </a:p>
          <a:p>
            <a:pPr marL="228571" indent="-228571">
              <a:buFontTx/>
              <a:buAutoNum type="arabicPeriod" startAt="3"/>
            </a:pPr>
            <a:endParaRPr lang="en-US" dirty="0" smtClean="0">
              <a:cs typeface="Times New Roman" pitchFamily="18" charset="0"/>
            </a:endParaRPr>
          </a:p>
          <a:p>
            <a:pPr marL="228571" indent="-228571">
              <a:buFontTx/>
              <a:buAutoNum type="arabicPeriod" startAt="3"/>
            </a:pPr>
            <a:r>
              <a:rPr lang="en-US" dirty="0" smtClean="0">
                <a:cs typeface="Times New Roman" pitchFamily="18" charset="0"/>
              </a:rPr>
              <a:t> </a:t>
            </a:r>
            <a:r>
              <a:rPr lang="en-US" b="1" dirty="0" smtClean="0">
                <a:cs typeface="Times New Roman" pitchFamily="18" charset="0"/>
              </a:rPr>
              <a:t>Endocrine</a:t>
            </a:r>
            <a:r>
              <a:rPr lang="en-US" dirty="0" smtClean="0">
                <a:cs typeface="Times New Roman" pitchFamily="18" charset="0"/>
              </a:rPr>
              <a:t> signals are produced by cells that may be organized into discrete organs called </a:t>
            </a:r>
            <a:r>
              <a:rPr lang="en-US" b="1" dirty="0" smtClean="0">
                <a:cs typeface="Times New Roman" pitchFamily="18" charset="0"/>
              </a:rPr>
              <a:t>glands</a:t>
            </a:r>
            <a:r>
              <a:rPr lang="en-US" dirty="0" smtClean="0">
                <a:cs typeface="Times New Roman" pitchFamily="18" charset="0"/>
              </a:rPr>
              <a:t> or may be interspersed among the cells of other organs.</a:t>
            </a:r>
          </a:p>
          <a:p>
            <a:pPr marL="228571" indent="-228571">
              <a:buFontTx/>
              <a:buAutoNum type="arabicPeriod" startAt="5"/>
            </a:pPr>
            <a:r>
              <a:rPr lang="en-US" b="1" dirty="0" smtClean="0">
                <a:cs typeface="Times New Roman" pitchFamily="18" charset="0"/>
              </a:rPr>
              <a:t>Neuroendocrine</a:t>
            </a:r>
            <a:r>
              <a:rPr lang="en-US" dirty="0" smtClean="0">
                <a:cs typeface="Times New Roman" pitchFamily="18" charset="0"/>
              </a:rPr>
              <a:t> signals are released from neurons but act on distant cells instead of acting at the adjacent synapse.</a:t>
            </a:r>
          </a:p>
          <a:p>
            <a:pPr marL="228571" indent="-228571"/>
            <a:endParaRPr lang="en-US" dirty="0" smtClean="0"/>
          </a:p>
          <a:p>
            <a:pPr marL="232943" indent="-232943">
              <a:buFontTx/>
              <a:buAutoNum type="arabicPeriod" startAt="5"/>
            </a:pPr>
            <a:endParaRPr lang="en-US" dirty="0" smtClean="0">
              <a:cs typeface="Times New Roman" pitchFamily="18" charset="0"/>
            </a:endParaRPr>
          </a:p>
          <a:p>
            <a:pPr marL="232943" indent="-232943"/>
            <a:endParaRPr lang="en-US" dirty="0" smtClean="0"/>
          </a:p>
        </p:txBody>
      </p:sp>
    </p:spTree>
    <p:extLst>
      <p:ext uri="{BB962C8B-B14F-4D97-AF65-F5344CB8AC3E}">
        <p14:creationId xmlns:p14="http://schemas.microsoft.com/office/powerpoint/2010/main" val="18364251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p:spPr>
        <p:txBody>
          <a:bodyPr>
            <a:normAutofit fontScale="92500" lnSpcReduction="20000"/>
          </a:bodyPr>
          <a:lstStyle/>
          <a:p>
            <a:r>
              <a:rPr lang="en-US" sz="2400" dirty="0"/>
              <a:t>Sex hormones regulate growth, </a:t>
            </a:r>
          </a:p>
          <a:p>
            <a:pPr>
              <a:buFontTx/>
              <a:buNone/>
            </a:pPr>
            <a:r>
              <a:rPr lang="en-US" sz="2400" dirty="0"/>
              <a:t>	development, reproductive cycles, </a:t>
            </a:r>
          </a:p>
          <a:p>
            <a:pPr>
              <a:buFontTx/>
              <a:buNone/>
            </a:pPr>
            <a:r>
              <a:rPr lang="en-US" sz="2400" dirty="0"/>
              <a:t>	and sexual behavior</a:t>
            </a:r>
          </a:p>
          <a:p>
            <a:pPr>
              <a:buFontTx/>
              <a:buNone/>
            </a:pPr>
            <a:endParaRPr lang="en-US" sz="2400" dirty="0"/>
          </a:p>
          <a:p>
            <a:pPr>
              <a:buFontTx/>
              <a:buNone/>
            </a:pPr>
            <a:endParaRPr lang="en-US" sz="2400" dirty="0"/>
          </a:p>
          <a:p>
            <a:pPr>
              <a:buFontTx/>
              <a:buNone/>
            </a:pPr>
            <a:endParaRPr lang="en-US" sz="2400" dirty="0"/>
          </a:p>
          <a:p>
            <a:r>
              <a:rPr lang="en-US" sz="2400" dirty="0"/>
              <a:t>These steroid hormones are synthesized from cholesterol</a:t>
            </a:r>
          </a:p>
          <a:p>
            <a:pPr lvl="1"/>
            <a:r>
              <a:rPr lang="en-US" sz="2400" dirty="0"/>
              <a:t>Male hormones: androgens</a:t>
            </a:r>
          </a:p>
          <a:p>
            <a:pPr lvl="1"/>
            <a:r>
              <a:rPr lang="en-US" sz="2400" dirty="0"/>
              <a:t>Female hormones: estrogens and </a:t>
            </a:r>
            <a:r>
              <a:rPr lang="en-US" sz="2400" dirty="0" err="1"/>
              <a:t>progestins</a:t>
            </a:r>
            <a:endParaRPr lang="en-US" sz="2400" dirty="0"/>
          </a:p>
          <a:p>
            <a:r>
              <a:rPr lang="en-US" sz="2400" dirty="0"/>
              <a:t>Primary source is gonads; adrenal cortex also produces androgens and small </a:t>
            </a:r>
            <a:r>
              <a:rPr lang="en-US" sz="2400" dirty="0" err="1"/>
              <a:t>qty</a:t>
            </a:r>
            <a:r>
              <a:rPr lang="en-US" sz="2400" dirty="0"/>
              <a:t> of estrogens &amp; </a:t>
            </a:r>
            <a:r>
              <a:rPr lang="en-US" sz="2400" dirty="0" err="1"/>
              <a:t>progestins</a:t>
            </a:r>
            <a:endParaRPr lang="en-US" sz="2400" dirty="0"/>
          </a:p>
          <a:p>
            <a:pPr eaLnBrk="1" hangingPunct="1"/>
            <a:endParaRPr lang="en-US" dirty="0" smtClean="0"/>
          </a:p>
        </p:txBody>
      </p:sp>
    </p:spTree>
    <p:extLst>
      <p:ext uri="{BB962C8B-B14F-4D97-AF65-F5344CB8AC3E}">
        <p14:creationId xmlns:p14="http://schemas.microsoft.com/office/powerpoint/2010/main" val="6189230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Ovaries</a:t>
            </a:r>
            <a:r>
              <a:rPr lang="en-US" baseline="0" dirty="0" smtClean="0"/>
              <a:t> produce </a:t>
            </a:r>
            <a:r>
              <a:rPr lang="en-US" baseline="0" dirty="0" err="1" smtClean="0"/>
              <a:t>estradiol</a:t>
            </a:r>
            <a:r>
              <a:rPr lang="en-US" baseline="0" dirty="0" smtClean="0"/>
              <a:t> and progesterone. The presence of both maintains uterine lining, if a fertilized egg is not present and producing </a:t>
            </a:r>
            <a:r>
              <a:rPr lang="en-US" baseline="0" dirty="0" err="1" smtClean="0"/>
              <a:t>hCG</a:t>
            </a:r>
            <a:r>
              <a:rPr lang="en-US" baseline="0" dirty="0" smtClean="0"/>
              <a:t>, then the corpus </a:t>
            </a:r>
            <a:r>
              <a:rPr lang="en-US" baseline="0" dirty="0" err="1" smtClean="0"/>
              <a:t>luteum</a:t>
            </a:r>
            <a:r>
              <a:rPr lang="en-US" baseline="0" dirty="0" smtClean="0"/>
              <a:t> degenerates and ceases production of progesterone. The contributes to onset of menstruation.</a:t>
            </a:r>
          </a:p>
          <a:p>
            <a:r>
              <a:rPr lang="en-US" baseline="0" dirty="0" smtClean="0"/>
              <a:t>Pituitary respond to growing levels of </a:t>
            </a:r>
            <a:r>
              <a:rPr lang="en-US" baseline="0" dirty="0" err="1" smtClean="0"/>
              <a:t>estradiol</a:t>
            </a:r>
            <a:r>
              <a:rPr lang="en-US" baseline="0" dirty="0" smtClean="0"/>
              <a:t> and produce spike in FSH and LH that results in ovulation.</a:t>
            </a:r>
          </a:p>
          <a:p>
            <a:endParaRPr lang="en-US" baseline="0" dirty="0" smtClean="0"/>
          </a:p>
          <a:p>
            <a:r>
              <a:rPr lang="en-US" baseline="0" dirty="0" smtClean="0"/>
              <a:t>Point out the connections to previous slide of egg/follicle activity, as well as how the cycle is counted with day 1 = first day of menstruation.</a:t>
            </a:r>
            <a:endParaRPr lang="en-US" dirty="0"/>
          </a:p>
        </p:txBody>
      </p:sp>
      <p:sp>
        <p:nvSpPr>
          <p:cNvPr id="4" name="Slide Number Placeholder 3"/>
          <p:cNvSpPr>
            <a:spLocks noGrp="1"/>
          </p:cNvSpPr>
          <p:nvPr>
            <p:ph type="sldNum" sz="quarter" idx="10"/>
          </p:nvPr>
        </p:nvSpPr>
        <p:spPr/>
        <p:txBody>
          <a:bodyPr/>
          <a:lstStyle/>
          <a:p>
            <a:fld id="{18CD604E-CC04-422F-9624-E8900DF45C42}" type="slidenum">
              <a:rPr lang="en-US" smtClean="0"/>
              <a:pPr/>
              <a:t>21</a:t>
            </a:fld>
            <a:endParaRPr lang="en-US"/>
          </a:p>
        </p:txBody>
      </p:sp>
    </p:spTree>
    <p:extLst>
      <p:ext uri="{BB962C8B-B14F-4D97-AF65-F5344CB8AC3E}">
        <p14:creationId xmlns:p14="http://schemas.microsoft.com/office/powerpoint/2010/main" val="32251066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p:spPr>
        <p:txBody>
          <a:bodyPr/>
          <a:lstStyle/>
          <a:p>
            <a:pPr eaLnBrk="1" hangingPunct="1"/>
            <a:r>
              <a:rPr lang="en-US" dirty="0" smtClean="0"/>
              <a:t>Note </a:t>
            </a:r>
            <a:r>
              <a:rPr lang="en-US" dirty="0" err="1" smtClean="0"/>
              <a:t>fsh</a:t>
            </a:r>
            <a:r>
              <a:rPr lang="en-US" dirty="0" smtClean="0"/>
              <a:t> and </a:t>
            </a:r>
            <a:r>
              <a:rPr lang="en-US" dirty="0" err="1" smtClean="0"/>
              <a:t>lh</a:t>
            </a:r>
            <a:r>
              <a:rPr lang="en-US" dirty="0" smtClean="0"/>
              <a:t> play</a:t>
            </a:r>
            <a:r>
              <a:rPr lang="en-US" baseline="0" dirty="0" smtClean="0"/>
              <a:t> similar (though not identical) roles in regulation of male and female gamete production. FSH promotes activity of </a:t>
            </a:r>
            <a:r>
              <a:rPr lang="en-US" baseline="0" dirty="0" err="1" smtClean="0"/>
              <a:t>Sertolic</a:t>
            </a:r>
            <a:r>
              <a:rPr lang="en-US" baseline="0" dirty="0" smtClean="0"/>
              <a:t> cells, which are located in the seminiferous tubules and nourish developing sperm. LH regulates </a:t>
            </a:r>
            <a:r>
              <a:rPr lang="en-US" baseline="0" dirty="0" err="1" smtClean="0"/>
              <a:t>Leydig</a:t>
            </a:r>
            <a:r>
              <a:rPr lang="en-US" baseline="0" dirty="0" smtClean="0"/>
              <a:t> cells, which are located in spaces between the seminiferous tubules. </a:t>
            </a:r>
            <a:r>
              <a:rPr lang="en-US" baseline="0" dirty="0" err="1" smtClean="0"/>
              <a:t>Leydig</a:t>
            </a:r>
            <a:r>
              <a:rPr lang="en-US" baseline="0" dirty="0" smtClean="0"/>
              <a:t> cells secrete testosterone and other androgens in response to LH, which then promotes </a:t>
            </a:r>
            <a:r>
              <a:rPr lang="en-US" baseline="0" dirty="0" err="1" smtClean="0"/>
              <a:t>speratogenesis</a:t>
            </a:r>
            <a:r>
              <a:rPr lang="en-US" baseline="0" dirty="0" smtClean="0"/>
              <a:t> in the tubules.</a:t>
            </a:r>
          </a:p>
          <a:p>
            <a:pPr eaLnBrk="1" hangingPunct="1"/>
            <a:endParaRPr lang="en-US" baseline="0" dirty="0" smtClean="0"/>
          </a:p>
          <a:p>
            <a:pPr eaLnBrk="1" hangingPunct="1"/>
            <a:r>
              <a:rPr lang="en-US" dirty="0" smtClean="0"/>
              <a:t>Two negative feedback loops control sex hormone production</a:t>
            </a:r>
            <a:r>
              <a:rPr lang="en-US" baseline="0" dirty="0" smtClean="0"/>
              <a:t> in males. Testosterone regulates blood </a:t>
            </a:r>
            <a:r>
              <a:rPr lang="en-US" baseline="0" dirty="0" err="1" smtClean="0"/>
              <a:t>levesl</a:t>
            </a:r>
            <a:r>
              <a:rPr lang="en-US" baseline="0" dirty="0" smtClean="0"/>
              <a:t> of </a:t>
            </a:r>
            <a:r>
              <a:rPr lang="en-US" baseline="0" dirty="0" err="1" smtClean="0"/>
              <a:t>gnrh</a:t>
            </a:r>
            <a:r>
              <a:rPr lang="en-US" baseline="0" dirty="0" smtClean="0"/>
              <a:t>, </a:t>
            </a:r>
            <a:r>
              <a:rPr lang="en-US" baseline="0" dirty="0" err="1" smtClean="0"/>
              <a:t>fsh</a:t>
            </a:r>
            <a:r>
              <a:rPr lang="en-US" baseline="0" dirty="0" smtClean="0"/>
              <a:t>, and </a:t>
            </a:r>
            <a:r>
              <a:rPr lang="en-US" baseline="0" dirty="0" err="1" smtClean="0"/>
              <a:t>luh</a:t>
            </a:r>
            <a:r>
              <a:rPr lang="en-US" baseline="0" dirty="0" smtClean="0"/>
              <a:t> through inhibitory effects on the hypothalamus and anterior pituitary. In addition, a hormone called </a:t>
            </a:r>
            <a:r>
              <a:rPr lang="en-US" baseline="0" dirty="0" err="1" smtClean="0"/>
              <a:t>inhibin</a:t>
            </a:r>
            <a:r>
              <a:rPr lang="en-US" baseline="0" dirty="0" smtClean="0"/>
              <a:t>, is produced by </a:t>
            </a:r>
            <a:r>
              <a:rPr lang="en-US" baseline="0" dirty="0" err="1" smtClean="0"/>
              <a:t>Sertoli</a:t>
            </a:r>
            <a:r>
              <a:rPr lang="en-US" baseline="0" dirty="0" smtClean="0"/>
              <a:t> cells which acts on the anterior pituitary to reduce </a:t>
            </a:r>
            <a:r>
              <a:rPr lang="en-US" baseline="0" dirty="0" err="1" smtClean="0"/>
              <a:t>fsh</a:t>
            </a:r>
            <a:r>
              <a:rPr lang="en-US" baseline="0" dirty="0" smtClean="0"/>
              <a:t> secretion.</a:t>
            </a:r>
            <a:endParaRPr lang="en-US" dirty="0" smtClean="0"/>
          </a:p>
        </p:txBody>
      </p:sp>
    </p:spTree>
    <p:extLst>
      <p:ext uri="{BB962C8B-B14F-4D97-AF65-F5344CB8AC3E}">
        <p14:creationId xmlns:p14="http://schemas.microsoft.com/office/powerpoint/2010/main" val="39724275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is this positive and not negative feedback?</a:t>
            </a:r>
          </a:p>
          <a:p>
            <a:r>
              <a:rPr lang="en-US" dirty="0" smtClean="0"/>
              <a:t>Uterine</a:t>
            </a:r>
            <a:r>
              <a:rPr lang="en-US" baseline="0" dirty="0" smtClean="0"/>
              <a:t> contractions and milk letdown – both positive feedback loops</a:t>
            </a:r>
          </a:p>
          <a:p>
            <a:r>
              <a:rPr lang="en-US" baseline="0" dirty="0" smtClean="0"/>
              <a:t>Pitocin = synthetic oxytocin to induce labor</a:t>
            </a:r>
            <a:endParaRPr lang="en-US" dirty="0"/>
          </a:p>
        </p:txBody>
      </p:sp>
      <p:sp>
        <p:nvSpPr>
          <p:cNvPr id="4" name="Slide Number Placeholder 3"/>
          <p:cNvSpPr>
            <a:spLocks noGrp="1"/>
          </p:cNvSpPr>
          <p:nvPr>
            <p:ph type="sldNum" sz="quarter" idx="10"/>
          </p:nvPr>
        </p:nvSpPr>
        <p:spPr/>
        <p:txBody>
          <a:bodyPr/>
          <a:lstStyle/>
          <a:p>
            <a:fld id="{AA3C6D73-ECFA-4C8A-AAF4-28638EB78A5D}" type="slidenum">
              <a:rPr lang="en-US" smtClean="0"/>
              <a:pPr/>
              <a:t>23</a:t>
            </a:fld>
            <a:endParaRPr lang="en-US"/>
          </a:p>
        </p:txBody>
      </p:sp>
    </p:spTree>
    <p:extLst>
      <p:ext uri="{BB962C8B-B14F-4D97-AF65-F5344CB8AC3E}">
        <p14:creationId xmlns:p14="http://schemas.microsoft.com/office/powerpoint/2010/main" val="9282792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3C6D73-ECFA-4C8A-AAF4-28638EB78A5D}" type="slidenum">
              <a:rPr lang="en-US" smtClean="0"/>
              <a:pPr/>
              <a:t>24</a:t>
            </a:fld>
            <a:endParaRPr lang="en-US"/>
          </a:p>
        </p:txBody>
      </p:sp>
    </p:spTree>
    <p:extLst>
      <p:ext uri="{BB962C8B-B14F-4D97-AF65-F5344CB8AC3E}">
        <p14:creationId xmlns:p14="http://schemas.microsoft.com/office/powerpoint/2010/main" val="4039770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p:spPr>
        <p:txBody>
          <a:bodyPr/>
          <a:lstStyle/>
          <a:p>
            <a:pPr eaLnBrk="1" hangingPunct="1"/>
            <a:r>
              <a:rPr lang="en-US" dirty="0" smtClean="0"/>
              <a:t>http://www.niehs.nih.gov/health/topics/agents/endocrine/index.cfm</a:t>
            </a:r>
          </a:p>
          <a:p>
            <a:pPr eaLnBrk="1" hangingPunct="1"/>
            <a:r>
              <a:rPr lang="en-US" dirty="0" smtClean="0">
                <a:hlinkClick r:id="rId3"/>
              </a:rPr>
              <a:t>www.usgs.gov/themes/FS-189-97/</a:t>
            </a:r>
            <a:r>
              <a:rPr lang="en-US" dirty="0" smtClean="0"/>
              <a:t> </a:t>
            </a:r>
          </a:p>
        </p:txBody>
      </p:sp>
    </p:spTree>
    <p:extLst>
      <p:ext uri="{BB962C8B-B14F-4D97-AF65-F5344CB8AC3E}">
        <p14:creationId xmlns:p14="http://schemas.microsoft.com/office/powerpoint/2010/main" val="2598123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txBox="1">
            <a:spLocks noGrp="1" noChangeArrowheads="1"/>
          </p:cNvSpPr>
          <p:nvPr/>
        </p:nvSpPr>
        <p:spPr bwMode="auto">
          <a:xfrm>
            <a:off x="3972561" y="8831580"/>
            <a:ext cx="3037840" cy="464820"/>
          </a:xfrm>
          <a:prstGeom prst="rect">
            <a:avLst/>
          </a:prstGeom>
          <a:noFill/>
          <a:ln w="9525">
            <a:noFill/>
            <a:miter lim="800000"/>
            <a:headEnd/>
            <a:tailEnd/>
          </a:ln>
        </p:spPr>
        <p:txBody>
          <a:bodyPr lIns="91428" tIns="45714" rIns="91428" bIns="45714" anchor="b"/>
          <a:lstStyle/>
          <a:p>
            <a:pPr algn="r"/>
            <a:fld id="{1A073C4B-47AE-4996-85BF-8A25CB5CA69A}" type="slidenum">
              <a:rPr lang="en-US" sz="1200">
                <a:latin typeface="Times New Roman" pitchFamily="18" charset="0"/>
              </a:rPr>
              <a:pPr algn="r"/>
              <a:t>3</a:t>
            </a:fld>
            <a:endParaRPr lang="en-US" sz="1200">
              <a:latin typeface="Times New Roman" pitchFamily="18"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xfrm>
            <a:off x="934720" y="4415790"/>
            <a:ext cx="5140960" cy="4183380"/>
          </a:xfrm>
          <a:noFill/>
          <a:ln/>
        </p:spPr>
        <p:txBody>
          <a:bodyPr/>
          <a:lstStyle/>
          <a:p>
            <a:pPr marL="0" indent="0">
              <a:buFontTx/>
              <a:buNone/>
            </a:pPr>
            <a:r>
              <a:rPr lang="en-US" dirty="0" smtClean="0">
                <a:cs typeface="Times New Roman" pitchFamily="18" charset="0"/>
              </a:rPr>
              <a:t>Glands</a:t>
            </a:r>
            <a:r>
              <a:rPr lang="en-US" baseline="0" dirty="0" smtClean="0">
                <a:cs typeface="Times New Roman" pitchFamily="18" charset="0"/>
              </a:rPr>
              <a:t> and organs of the human endocrine system</a:t>
            </a:r>
            <a:endParaRPr lang="en-US" dirty="0" smtClean="0">
              <a:cs typeface="Times New Roman" pitchFamily="18" charset="0"/>
            </a:endParaRPr>
          </a:p>
          <a:p>
            <a:pPr marL="228571" indent="-228571">
              <a:buFontTx/>
              <a:buAutoNum type="arabicPeriod"/>
            </a:pPr>
            <a:endParaRPr lang="en-US" dirty="0" smtClean="0">
              <a:cs typeface="Times New Roman" pitchFamily="18" charset="0"/>
            </a:endParaRPr>
          </a:p>
          <a:p>
            <a:pPr marL="228571" indent="-228571">
              <a:buFontTx/>
              <a:buAutoNum type="arabicPeriod"/>
            </a:pPr>
            <a:r>
              <a:rPr lang="en-US" dirty="0" smtClean="0">
                <a:cs typeface="Times New Roman" pitchFamily="18" charset="0"/>
              </a:rPr>
              <a:t>The </a:t>
            </a:r>
            <a:r>
              <a:rPr lang="en-US" b="1" dirty="0" smtClean="0">
                <a:cs typeface="Times New Roman" pitchFamily="18" charset="0"/>
              </a:rPr>
              <a:t>hypothalamus</a:t>
            </a:r>
            <a:r>
              <a:rPr lang="en-US" dirty="0" smtClean="0">
                <a:cs typeface="Times New Roman" pitchFamily="18" charset="0"/>
              </a:rPr>
              <a:t>, which is a region deep within the brain</a:t>
            </a:r>
          </a:p>
          <a:p>
            <a:pPr marL="228571" indent="-228571">
              <a:buFontTx/>
              <a:buAutoNum type="arabicPeriod" startAt="2"/>
            </a:pPr>
            <a:r>
              <a:rPr lang="en-US" dirty="0" smtClean="0">
                <a:cs typeface="Times New Roman" pitchFamily="18" charset="0"/>
              </a:rPr>
              <a:t>The </a:t>
            </a:r>
            <a:r>
              <a:rPr lang="en-US" b="1" dirty="0" smtClean="0">
                <a:cs typeface="Times New Roman" pitchFamily="18" charset="0"/>
              </a:rPr>
              <a:t>pituitary gland</a:t>
            </a:r>
            <a:r>
              <a:rPr lang="en-US" dirty="0" smtClean="0">
                <a:cs typeface="Times New Roman" pitchFamily="18" charset="0"/>
              </a:rPr>
              <a:t>, which sits just below the hypothalamus and has distinct anterior and posterior regions</a:t>
            </a:r>
          </a:p>
          <a:p>
            <a:pPr marL="228571" indent="-228571">
              <a:buFontTx/>
              <a:buAutoNum type="arabicPeriod" startAt="2"/>
            </a:pPr>
            <a:r>
              <a:rPr lang="en-US" dirty="0" smtClean="0">
                <a:cs typeface="Times New Roman" pitchFamily="18" charset="0"/>
              </a:rPr>
              <a:t>The </a:t>
            </a:r>
            <a:r>
              <a:rPr lang="en-US" b="1" dirty="0" smtClean="0">
                <a:cs typeface="Times New Roman" pitchFamily="18" charset="0"/>
              </a:rPr>
              <a:t>thyroid gland</a:t>
            </a:r>
            <a:r>
              <a:rPr lang="en-US" dirty="0" smtClean="0">
                <a:cs typeface="Times New Roman" pitchFamily="18" charset="0"/>
              </a:rPr>
              <a:t>, which is situated in the neck</a:t>
            </a:r>
          </a:p>
          <a:p>
            <a:pPr marL="228571" indent="-228571">
              <a:buFontTx/>
              <a:buAutoNum type="arabicPeriod" startAt="4"/>
            </a:pPr>
            <a:r>
              <a:rPr lang="en-US" dirty="0" smtClean="0">
                <a:cs typeface="Times New Roman" pitchFamily="18" charset="0"/>
              </a:rPr>
              <a:t>The four </a:t>
            </a:r>
            <a:r>
              <a:rPr lang="en-US" b="1" dirty="0" smtClean="0">
                <a:cs typeface="Times New Roman" pitchFamily="18" charset="0"/>
              </a:rPr>
              <a:t>parathyroid</a:t>
            </a:r>
            <a:r>
              <a:rPr lang="en-US" dirty="0" smtClean="0">
                <a:cs typeface="Times New Roman" pitchFamily="18" charset="0"/>
              </a:rPr>
              <a:t> glands, which are embedded in the thyroid gland</a:t>
            </a:r>
          </a:p>
          <a:p>
            <a:pPr marL="228571" indent="-228571">
              <a:buFontTx/>
              <a:buAutoNum type="arabicPeriod" startAt="4"/>
            </a:pPr>
            <a:r>
              <a:rPr lang="en-US" dirty="0" smtClean="0">
                <a:cs typeface="Times New Roman" pitchFamily="18" charset="0"/>
              </a:rPr>
              <a:t>The two </a:t>
            </a:r>
            <a:r>
              <a:rPr lang="en-US" b="1" dirty="0" smtClean="0">
                <a:cs typeface="Times New Roman" pitchFamily="18" charset="0"/>
              </a:rPr>
              <a:t>kidneys</a:t>
            </a:r>
            <a:r>
              <a:rPr lang="en-US" dirty="0" smtClean="0">
                <a:cs typeface="Times New Roman" pitchFamily="18" charset="0"/>
              </a:rPr>
              <a:t>, which lie in the posterior part of the abdominal cavity</a:t>
            </a:r>
          </a:p>
          <a:p>
            <a:pPr marL="228571" indent="-228571">
              <a:buFontTx/>
              <a:buAutoNum type="arabicPeriod" startAt="4"/>
            </a:pPr>
            <a:r>
              <a:rPr lang="en-US" dirty="0" smtClean="0">
                <a:cs typeface="Times New Roman" pitchFamily="18" charset="0"/>
              </a:rPr>
              <a:t>The two </a:t>
            </a:r>
            <a:r>
              <a:rPr lang="en-US" b="1" dirty="0" smtClean="0">
                <a:cs typeface="Times New Roman" pitchFamily="18" charset="0"/>
              </a:rPr>
              <a:t>adrenal glands</a:t>
            </a:r>
            <a:r>
              <a:rPr lang="en-US" dirty="0" smtClean="0">
                <a:cs typeface="Times New Roman" pitchFamily="18" charset="0"/>
              </a:rPr>
              <a:t>, which sit atop the kidneys and have an outer cortex and a central medulla</a:t>
            </a:r>
          </a:p>
          <a:p>
            <a:pPr marL="228571" indent="-228571">
              <a:buFontTx/>
              <a:buAutoNum type="arabicPeriod" startAt="4"/>
            </a:pPr>
            <a:r>
              <a:rPr lang="en-US" dirty="0" smtClean="0">
                <a:cs typeface="Times New Roman" pitchFamily="18" charset="0"/>
              </a:rPr>
              <a:t>The endocrine component of the </a:t>
            </a:r>
            <a:r>
              <a:rPr lang="en-US" b="1" dirty="0" smtClean="0">
                <a:cs typeface="Times New Roman" pitchFamily="18" charset="0"/>
              </a:rPr>
              <a:t>pancreas</a:t>
            </a:r>
            <a:r>
              <a:rPr lang="en-US" dirty="0" smtClean="0">
                <a:cs typeface="Times New Roman" pitchFamily="18" charset="0"/>
              </a:rPr>
              <a:t>, which is located in the anterior part of the abdominal cavity</a:t>
            </a:r>
          </a:p>
          <a:p>
            <a:pPr marL="228571" indent="-228571">
              <a:buFontTx/>
              <a:buAutoNum type="arabicPeriod" startAt="4"/>
            </a:pPr>
            <a:r>
              <a:rPr lang="en-US" dirty="0" smtClean="0">
                <a:cs typeface="Times New Roman" pitchFamily="18" charset="0"/>
              </a:rPr>
              <a:t>The paired </a:t>
            </a:r>
            <a:r>
              <a:rPr lang="en-US" b="1" dirty="0" smtClean="0">
                <a:cs typeface="Times New Roman" pitchFamily="18" charset="0"/>
              </a:rPr>
              <a:t>ovaries</a:t>
            </a:r>
            <a:r>
              <a:rPr lang="en-US" dirty="0" smtClean="0">
                <a:cs typeface="Times New Roman" pitchFamily="18" charset="0"/>
              </a:rPr>
              <a:t> (in females) or </a:t>
            </a:r>
            <a:r>
              <a:rPr lang="en-US" b="1" dirty="0" smtClean="0">
                <a:cs typeface="Times New Roman" pitchFamily="18" charset="0"/>
              </a:rPr>
              <a:t>testes</a:t>
            </a:r>
            <a:r>
              <a:rPr lang="en-US" dirty="0" smtClean="0">
                <a:cs typeface="Times New Roman" pitchFamily="18" charset="0"/>
              </a:rPr>
              <a:t> (in males), which are in or suspended below the pelvic cavity, respectively</a:t>
            </a:r>
          </a:p>
          <a:p>
            <a:pPr marL="228571" indent="-228571">
              <a:buFontTx/>
              <a:buAutoNum type="arabicPeriod" startAt="4"/>
            </a:pPr>
            <a:endParaRPr lang="en-US" dirty="0" smtClean="0">
              <a:cs typeface="Times New Roman" pitchFamily="18" charset="0"/>
            </a:endParaRPr>
          </a:p>
          <a:p>
            <a:pPr marL="228571" indent="-228571"/>
            <a:endParaRPr lang="en-US" dirty="0" smtClean="0">
              <a:cs typeface="Times New Roman" pitchFamily="18" charset="0"/>
            </a:endParaRPr>
          </a:p>
        </p:txBody>
      </p:sp>
    </p:spTree>
    <p:extLst>
      <p:ext uri="{BB962C8B-B14F-4D97-AF65-F5344CB8AC3E}">
        <p14:creationId xmlns:p14="http://schemas.microsoft.com/office/powerpoint/2010/main" val="123289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txBox="1">
            <a:spLocks noGrp="1" noChangeArrowheads="1"/>
          </p:cNvSpPr>
          <p:nvPr/>
        </p:nvSpPr>
        <p:spPr bwMode="auto">
          <a:xfrm>
            <a:off x="3972561" y="8831580"/>
            <a:ext cx="3037840" cy="464820"/>
          </a:xfrm>
          <a:prstGeom prst="rect">
            <a:avLst/>
          </a:prstGeom>
          <a:noFill/>
          <a:ln w="9525">
            <a:noFill/>
            <a:miter lim="800000"/>
            <a:headEnd/>
            <a:tailEnd/>
          </a:ln>
        </p:spPr>
        <p:txBody>
          <a:bodyPr lIns="91428" tIns="45714" rIns="91428" bIns="45714" anchor="b"/>
          <a:lstStyle/>
          <a:p>
            <a:pPr algn="r"/>
            <a:fld id="{B960CCA4-138D-4D3F-A14F-23D62450EA8D}" type="slidenum">
              <a:rPr lang="en-US" sz="1200">
                <a:latin typeface="Times New Roman" pitchFamily="18" charset="0"/>
              </a:rPr>
              <a:pPr algn="r"/>
              <a:t>4</a:t>
            </a:fld>
            <a:endParaRPr lang="en-US" sz="1200">
              <a:latin typeface="Times New Roman" pitchFamily="18" charset="0"/>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xfrm>
            <a:off x="934720" y="4415790"/>
            <a:ext cx="5140960" cy="4183380"/>
          </a:xfrm>
          <a:noFill/>
          <a:ln/>
        </p:spPr>
        <p:txBody>
          <a:bodyPr/>
          <a:lstStyle/>
          <a:p>
            <a:pPr marL="228600" indent="-228600" eaLnBrk="1" hangingPunct="1">
              <a:buFont typeface="+mj-lt"/>
              <a:buAutoNum type="alphaUcPeriod"/>
            </a:pPr>
            <a:r>
              <a:rPr lang="en-US" dirty="0" smtClean="0">
                <a:solidFill>
                  <a:srgbClr val="000000"/>
                </a:solidFill>
                <a:cs typeface="Times New Roman" pitchFamily="18" charset="0"/>
              </a:rPr>
              <a:t>Endocrine pathway: Some</a:t>
            </a:r>
            <a:r>
              <a:rPr lang="en-US" baseline="0" dirty="0" smtClean="0">
                <a:solidFill>
                  <a:srgbClr val="000000"/>
                </a:solidFill>
                <a:cs typeface="Times New Roman" pitchFamily="18" charset="0"/>
              </a:rPr>
              <a:t> hormones feedback loops do not involve the nervous system; the stimulus acts directly on the hormone-producing cell, which releases hormones which then travel through the blood stream to act on the effector cell</a:t>
            </a:r>
          </a:p>
          <a:p>
            <a:pPr marL="228600" marR="0" indent="-228600" algn="l" defTabSz="914400" rtl="0" eaLnBrk="1" fontAlgn="auto" latinLnBrk="0" hangingPunct="1">
              <a:lnSpc>
                <a:spcPct val="100000"/>
              </a:lnSpc>
              <a:spcBef>
                <a:spcPts val="0"/>
              </a:spcBef>
              <a:spcAft>
                <a:spcPts val="0"/>
              </a:spcAft>
              <a:buClrTx/>
              <a:buSzTx/>
              <a:buFont typeface="+mj-lt"/>
              <a:buAutoNum type="alphaUcPeriod"/>
              <a:tabLst/>
              <a:defRPr/>
            </a:pPr>
            <a:r>
              <a:rPr lang="en-US" dirty="0" smtClean="0">
                <a:solidFill>
                  <a:srgbClr val="000000"/>
                </a:solidFill>
                <a:cs typeface="Times New Roman" pitchFamily="18" charset="0"/>
              </a:rPr>
              <a:t>Neuroendocrine pathway: The stimulus</a:t>
            </a:r>
            <a:r>
              <a:rPr lang="en-US" baseline="0" dirty="0" smtClean="0">
                <a:solidFill>
                  <a:srgbClr val="000000"/>
                </a:solidFill>
                <a:cs typeface="Times New Roman" pitchFamily="18" charset="0"/>
              </a:rPr>
              <a:t> acts on a sensory cell which transmits the information to a neuron in the CNS. A neuroendocrine cell of the CNS releases hormones which then travel through the blood stream to act on the effector cell</a:t>
            </a:r>
          </a:p>
          <a:p>
            <a:pPr marL="228600" marR="0" indent="-228600" algn="l" defTabSz="914400" rtl="0" eaLnBrk="1" fontAlgn="auto" latinLnBrk="0" hangingPunct="1">
              <a:lnSpc>
                <a:spcPct val="100000"/>
              </a:lnSpc>
              <a:spcBef>
                <a:spcPts val="0"/>
              </a:spcBef>
              <a:spcAft>
                <a:spcPts val="0"/>
              </a:spcAft>
              <a:buClrTx/>
              <a:buSzTx/>
              <a:buFont typeface="+mj-lt"/>
              <a:buAutoNum type="alphaUcPeriod"/>
              <a:tabLst/>
              <a:defRPr/>
            </a:pPr>
            <a:r>
              <a:rPr lang="en-US" dirty="0" smtClean="0">
                <a:solidFill>
                  <a:srgbClr val="000000"/>
                </a:solidFill>
                <a:cs typeface="Times New Roman" pitchFamily="18" charset="0"/>
              </a:rPr>
              <a:t>Neuroendocrine-to-endocrine</a:t>
            </a:r>
            <a:r>
              <a:rPr lang="en-US" baseline="0" dirty="0" smtClean="0">
                <a:solidFill>
                  <a:srgbClr val="000000"/>
                </a:solidFill>
                <a:cs typeface="Times New Roman" pitchFamily="18" charset="0"/>
              </a:rPr>
              <a:t> pathway: </a:t>
            </a:r>
            <a:r>
              <a:rPr lang="en-US" dirty="0" smtClean="0">
                <a:solidFill>
                  <a:srgbClr val="000000"/>
                </a:solidFill>
                <a:cs typeface="Times New Roman" pitchFamily="18" charset="0"/>
              </a:rPr>
              <a:t>The stimulus</a:t>
            </a:r>
            <a:r>
              <a:rPr lang="en-US" baseline="0" dirty="0" smtClean="0">
                <a:solidFill>
                  <a:srgbClr val="000000"/>
                </a:solidFill>
                <a:cs typeface="Times New Roman" pitchFamily="18" charset="0"/>
              </a:rPr>
              <a:t> acts on a sensory cell which transmits the information to a neuron in the CNS. A neuroendocrine cell of the CNS releases hormones which then travel through the blood stream to act on another hormone-producing cell, which releases hormones which then travel through the blood stream to act on the effector cell</a:t>
            </a:r>
          </a:p>
          <a:p>
            <a:pPr marL="228600" marR="0" indent="-228600" algn="l" defTabSz="914400" rtl="0" eaLnBrk="1" fontAlgn="auto" latinLnBrk="0" hangingPunct="1">
              <a:lnSpc>
                <a:spcPct val="100000"/>
              </a:lnSpc>
              <a:spcBef>
                <a:spcPts val="0"/>
              </a:spcBef>
              <a:spcAft>
                <a:spcPts val="0"/>
              </a:spcAft>
              <a:buClrTx/>
              <a:buSzTx/>
              <a:buFont typeface="+mj-lt"/>
              <a:buAutoNum type="alphaUcPeriod"/>
              <a:tabLst/>
              <a:defRPr/>
            </a:pPr>
            <a:endParaRPr lang="en-US" dirty="0" smtClean="0">
              <a:solidFill>
                <a:srgbClr val="000000"/>
              </a:solidFill>
              <a:cs typeface="Times New Roman" pitchFamily="18" charset="0"/>
            </a:endParaRPr>
          </a:p>
        </p:txBody>
      </p:sp>
    </p:spTree>
    <p:extLst>
      <p:ext uri="{BB962C8B-B14F-4D97-AF65-F5344CB8AC3E}">
        <p14:creationId xmlns:p14="http://schemas.microsoft.com/office/powerpoint/2010/main" val="1751118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 text to the right of the image</a:t>
            </a:r>
            <a:endParaRPr lang="en-US" dirty="0"/>
          </a:p>
        </p:txBody>
      </p:sp>
      <p:sp>
        <p:nvSpPr>
          <p:cNvPr id="4" name="Slide Number Placeholder 3"/>
          <p:cNvSpPr>
            <a:spLocks noGrp="1"/>
          </p:cNvSpPr>
          <p:nvPr>
            <p:ph type="sldNum" sz="quarter" idx="10"/>
          </p:nvPr>
        </p:nvSpPr>
        <p:spPr/>
        <p:txBody>
          <a:bodyPr/>
          <a:lstStyle/>
          <a:p>
            <a:fld id="{0506B408-7D04-4031-8F99-8371FFF90F67}" type="slidenum">
              <a:rPr lang="en-US" smtClean="0"/>
              <a:pPr/>
              <a:t>5</a:t>
            </a:fld>
            <a:endParaRPr lang="en-US"/>
          </a:p>
        </p:txBody>
      </p:sp>
    </p:spTree>
    <p:extLst>
      <p:ext uri="{BB962C8B-B14F-4D97-AF65-F5344CB8AC3E}">
        <p14:creationId xmlns:p14="http://schemas.microsoft.com/office/powerpoint/2010/main" val="1214827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p:spPr>
        <p:txBody>
          <a:bodyPr/>
          <a:lstStyle/>
          <a:p>
            <a:pPr marL="628650" lvl="1" indent="-171450">
              <a:buFont typeface="Arial" panose="020B0604020202020204" pitchFamily="34" charset="0"/>
              <a:buChar char="•"/>
            </a:pPr>
            <a:r>
              <a:rPr lang="en-US" dirty="0" smtClean="0"/>
              <a:t>Target blood glucose concentration: 90 mg/100 mL</a:t>
            </a:r>
          </a:p>
          <a:p>
            <a:pPr marL="1085850" lvl="2" indent="-171450">
              <a:buFont typeface="Arial" panose="020B0604020202020204" pitchFamily="34" charset="0"/>
              <a:buChar char="•"/>
            </a:pPr>
            <a:r>
              <a:rPr lang="en-US" dirty="0" smtClean="0"/>
              <a:t>This equates to ~1 tsp of glucose per 6 </a:t>
            </a:r>
            <a:r>
              <a:rPr lang="en-US" dirty="0" err="1" smtClean="0"/>
              <a:t>qts</a:t>
            </a:r>
            <a:r>
              <a:rPr lang="en-US" dirty="0" smtClean="0"/>
              <a:t> of blood</a:t>
            </a:r>
          </a:p>
          <a:p>
            <a:pPr marL="628650" lvl="1" indent="-171450">
              <a:buFont typeface="Arial" panose="020B0604020202020204" pitchFamily="34" charset="0"/>
              <a:buChar char="•"/>
            </a:pPr>
            <a:r>
              <a:rPr lang="en-US" dirty="0" smtClean="0"/>
              <a:t>When blood glucose is too high:</a:t>
            </a:r>
          </a:p>
          <a:p>
            <a:pPr marL="1085850" lvl="2" indent="-171450">
              <a:buFont typeface="Arial" panose="020B0604020202020204" pitchFamily="34" charset="0"/>
              <a:buChar char="•"/>
            </a:pPr>
            <a:r>
              <a:rPr lang="en-US" dirty="0" smtClean="0"/>
              <a:t>Insulin is secreted by beta cells in the islets of Langerhans in the pancreas</a:t>
            </a:r>
          </a:p>
          <a:p>
            <a:pPr marL="1085850" lvl="2" indent="-171450">
              <a:buFont typeface="Arial" panose="020B0604020202020204" pitchFamily="34" charset="0"/>
              <a:buChar char="•"/>
            </a:pPr>
            <a:r>
              <a:rPr lang="en-US" dirty="0" smtClean="0"/>
              <a:t>Insulin activates receptors in the liver and muscle</a:t>
            </a:r>
          </a:p>
          <a:p>
            <a:pPr marL="1085850" lvl="2" indent="-171450">
              <a:buFont typeface="Arial" panose="020B0604020202020204" pitchFamily="34" charset="0"/>
              <a:buChar char="•"/>
            </a:pPr>
            <a:r>
              <a:rPr lang="en-US" dirty="0" smtClean="0"/>
              <a:t>The liver and muscle take up glucose from the blood stream and store it as glycogen</a:t>
            </a:r>
          </a:p>
          <a:p>
            <a:pPr marL="628650" lvl="1" indent="-171450">
              <a:buFont typeface="Arial" panose="020B0604020202020204" pitchFamily="34" charset="0"/>
              <a:buChar char="•"/>
            </a:pPr>
            <a:r>
              <a:rPr lang="en-US" dirty="0" smtClean="0"/>
              <a:t>When blood glucose is too low:</a:t>
            </a:r>
          </a:p>
          <a:p>
            <a:pPr marL="1085850" lvl="2" indent="-171450">
              <a:buFont typeface="Arial" panose="020B0604020202020204" pitchFamily="34" charset="0"/>
              <a:buChar char="•"/>
            </a:pPr>
            <a:r>
              <a:rPr lang="en-US" dirty="0" smtClean="0"/>
              <a:t>Glucagon is secreted by alpha cells in the islets of Langerhans in the pancreas</a:t>
            </a:r>
          </a:p>
          <a:p>
            <a:pPr marL="1085850" lvl="2" indent="-171450">
              <a:buFont typeface="Arial" panose="020B0604020202020204" pitchFamily="34" charset="0"/>
              <a:buChar char="•"/>
            </a:pPr>
            <a:r>
              <a:rPr lang="en-US" dirty="0" smtClean="0"/>
              <a:t>Glucagon activates receptors in the liver</a:t>
            </a:r>
          </a:p>
          <a:p>
            <a:pPr marL="1085850" lvl="2" indent="-171450">
              <a:buFont typeface="Arial" panose="020B0604020202020204" pitchFamily="34" charset="0"/>
              <a:buChar char="•"/>
            </a:pPr>
            <a:r>
              <a:rPr lang="en-US" dirty="0" smtClean="0"/>
              <a:t>The liver breaks down stored glycogen into glucose and releases glucose into the blood stream to increase blood glucose levels</a:t>
            </a:r>
          </a:p>
        </p:txBody>
      </p:sp>
    </p:spTree>
    <p:extLst>
      <p:ext uri="{BB962C8B-B14F-4D97-AF65-F5344CB8AC3E}">
        <p14:creationId xmlns:p14="http://schemas.microsoft.com/office/powerpoint/2010/main" val="1614745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prevalence of diabetes for all age-groups worldwide was estimated to be</a:t>
            </a:r>
          </a:p>
          <a:p>
            <a:r>
              <a:rPr lang="en-US" dirty="0"/>
              <a:t>2.8% in 2000 and 4.4% in 2030. The total number of people with diabetes is projected to rise</a:t>
            </a:r>
          </a:p>
          <a:p>
            <a:r>
              <a:rPr lang="en-US" dirty="0"/>
              <a:t>from 171 million in 2000 to 366 million in 2030. The prevalence of diabetes is higher in men</a:t>
            </a:r>
          </a:p>
          <a:p>
            <a:r>
              <a:rPr lang="en-US" dirty="0"/>
              <a:t>than women, but there are more women with diabetes than men. The urban population in</a:t>
            </a:r>
          </a:p>
          <a:p>
            <a:r>
              <a:rPr lang="en-US" dirty="0"/>
              <a:t>developing countries is projected to double between 2000 and 2030. The most important</a:t>
            </a:r>
          </a:p>
          <a:p>
            <a:r>
              <a:rPr lang="en-US" dirty="0"/>
              <a:t>demographic change to diabetes prevalence across the world appears to be the increase in the proportion of people 65 years of age.</a:t>
            </a:r>
          </a:p>
          <a:p>
            <a:r>
              <a:rPr lang="en-US" dirty="0"/>
              <a:t>CONCLUSIONS— These findings indicate that the “diabetes epidemic” will continue even if levels of obesity remain constant. Given the increasing prevalence of obesity, it is likely that these figures provide an underestimate of future diabetes prevalence.</a:t>
            </a:r>
          </a:p>
          <a:p>
            <a:endParaRPr lang="en-US" dirty="0"/>
          </a:p>
          <a:p>
            <a:r>
              <a:rPr lang="en-US" dirty="0" smtClean="0"/>
              <a:t>http://www.emedicinehealth.com/diabetes/article_em.htm for additional details on diabetes.</a:t>
            </a:r>
            <a:endParaRPr lang="en-US" dirty="0"/>
          </a:p>
        </p:txBody>
      </p:sp>
      <p:sp>
        <p:nvSpPr>
          <p:cNvPr id="4" name="Slide Number Placeholder 3"/>
          <p:cNvSpPr>
            <a:spLocks noGrp="1"/>
          </p:cNvSpPr>
          <p:nvPr>
            <p:ph type="sldNum" sz="quarter" idx="10"/>
          </p:nvPr>
        </p:nvSpPr>
        <p:spPr/>
        <p:txBody>
          <a:bodyPr/>
          <a:lstStyle/>
          <a:p>
            <a:fld id="{AA3C6D73-ECFA-4C8A-AAF4-28638EB78A5D}" type="slidenum">
              <a:rPr lang="en-US" smtClean="0"/>
              <a:pPr/>
              <a:t>7</a:t>
            </a:fld>
            <a:endParaRPr lang="en-US"/>
          </a:p>
        </p:txBody>
      </p:sp>
    </p:spTree>
    <p:extLst>
      <p:ext uri="{BB962C8B-B14F-4D97-AF65-F5344CB8AC3E}">
        <p14:creationId xmlns:p14="http://schemas.microsoft.com/office/powerpoint/2010/main" val="418253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Adipocytes (fat storage cells) secrete leptin. Leptin</a:t>
            </a:r>
            <a:r>
              <a:rPr lang="en-US" baseline="0" dirty="0" smtClean="0"/>
              <a:t> levels are detected by receptors in the hypothalamus. High levels of leptin suppress appetite, while low levels of leptin stimulate appetite.  Because </a:t>
            </a:r>
            <a:r>
              <a:rPr lang="en-US" baseline="0" dirty="0" err="1" smtClean="0"/>
              <a:t>leptin</a:t>
            </a:r>
            <a:r>
              <a:rPr lang="en-US" baseline="0" dirty="0" smtClean="0"/>
              <a:t> is secreted by fat cells, the amount of fat present in the body dictates the amount of </a:t>
            </a:r>
            <a:r>
              <a:rPr lang="en-US" baseline="0" dirty="0" err="1" smtClean="0"/>
              <a:t>leptin</a:t>
            </a:r>
            <a:r>
              <a:rPr lang="en-US" baseline="0" dirty="0" smtClean="0"/>
              <a:t>, which is interpreted by the hypothalamus which then secretes differing amounts of </a:t>
            </a:r>
            <a:r>
              <a:rPr lang="en-US" baseline="0" dirty="0" err="1" smtClean="0"/>
              <a:t>trh</a:t>
            </a:r>
            <a:r>
              <a:rPr lang="en-US" baseline="0" dirty="0" smtClean="0"/>
              <a:t> which stimulates the anterior pituitary to secrete </a:t>
            </a:r>
            <a:r>
              <a:rPr lang="en-US" baseline="0" dirty="0" err="1" smtClean="0"/>
              <a:t>tsh</a:t>
            </a:r>
            <a:r>
              <a:rPr lang="en-US" baseline="0" dirty="0" smtClean="0"/>
              <a:t>, which stimulates the thyroid to secrete </a:t>
            </a:r>
            <a:r>
              <a:rPr lang="en-US" baseline="0" dirty="0" err="1" smtClean="0"/>
              <a:t>differeing</a:t>
            </a:r>
            <a:r>
              <a:rPr lang="en-US" baseline="0" dirty="0" smtClean="0"/>
              <a:t> amounts of t3 and t4.  in this way the body’s metabolic rate is influenced by the amount of fat.</a:t>
            </a:r>
            <a:endParaRPr lang="en-US" dirty="0"/>
          </a:p>
        </p:txBody>
      </p:sp>
      <p:sp>
        <p:nvSpPr>
          <p:cNvPr id="4" name="Slide Number Placeholder 3"/>
          <p:cNvSpPr>
            <a:spLocks noGrp="1"/>
          </p:cNvSpPr>
          <p:nvPr>
            <p:ph type="sldNum" sz="quarter" idx="10"/>
          </p:nvPr>
        </p:nvSpPr>
        <p:spPr/>
        <p:txBody>
          <a:bodyPr/>
          <a:lstStyle/>
          <a:p>
            <a:fld id="{AA3C6D73-ECFA-4C8A-AAF4-28638EB78A5D}" type="slidenum">
              <a:rPr lang="en-US" smtClean="0"/>
              <a:pPr/>
              <a:t>8</a:t>
            </a:fld>
            <a:endParaRPr lang="en-US"/>
          </a:p>
        </p:txBody>
      </p:sp>
    </p:spTree>
    <p:extLst>
      <p:ext uri="{BB962C8B-B14F-4D97-AF65-F5344CB8AC3E}">
        <p14:creationId xmlns:p14="http://schemas.microsoft.com/office/powerpoint/2010/main" val="256594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p:spPr>
        <p:txBody>
          <a:bodyPr/>
          <a:lstStyle/>
          <a:p>
            <a:r>
              <a:rPr lang="en-US" dirty="0" smtClean="0"/>
              <a:t>In insects, this is controlled by </a:t>
            </a:r>
            <a:r>
              <a:rPr lang="en-US" dirty="0" err="1" smtClean="0"/>
              <a:t>neuro</a:t>
            </a:r>
            <a:r>
              <a:rPr lang="en-US" dirty="0" smtClean="0"/>
              <a:t>-endocrine signaling</a:t>
            </a:r>
          </a:p>
          <a:p>
            <a:pPr lvl="1"/>
            <a:r>
              <a:rPr lang="en-US" dirty="0" smtClean="0"/>
              <a:t>Depending on the levels of </a:t>
            </a:r>
            <a:r>
              <a:rPr lang="en-US" dirty="0" smtClean="0">
                <a:solidFill>
                  <a:schemeClr val="accent1"/>
                </a:solidFill>
              </a:rPr>
              <a:t>Juvenile Hormone</a:t>
            </a:r>
            <a:r>
              <a:rPr lang="en-US" dirty="0" smtClean="0"/>
              <a:t>, the growth hormone </a:t>
            </a:r>
            <a:r>
              <a:rPr lang="en-US" dirty="0" err="1" smtClean="0">
                <a:solidFill>
                  <a:schemeClr val="accent1"/>
                </a:solidFill>
              </a:rPr>
              <a:t>Ecdysone</a:t>
            </a:r>
            <a:r>
              <a:rPr lang="en-US" dirty="0" smtClean="0"/>
              <a:t> in insects promotes molting, pupation, or metamorphosis.</a:t>
            </a:r>
          </a:p>
          <a:p>
            <a:r>
              <a:rPr lang="en-US" dirty="0" smtClean="0"/>
              <a:t>In vertebrates, the growth hormone stimulates growth of bones and elevated glucose levels</a:t>
            </a:r>
          </a:p>
        </p:txBody>
      </p:sp>
    </p:spTree>
    <p:extLst>
      <p:ext uri="{BB962C8B-B14F-4D97-AF65-F5344CB8AC3E}">
        <p14:creationId xmlns:p14="http://schemas.microsoft.com/office/powerpoint/2010/main" val="3455189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6" name="Rectangle 20"/>
          <p:cNvSpPr>
            <a:spLocks noGrp="1"/>
          </p:cNvSpPr>
          <p:nvPr>
            <p:ph type="ctrTitle"/>
          </p:nvPr>
        </p:nvSpPr>
        <p:spPr>
          <a:xfrm>
            <a:off x="685800" y="990601"/>
            <a:ext cx="7772400" cy="2609850"/>
          </a:xfrm>
        </p:spPr>
        <p:txBody>
          <a:bodyPr anchor="b" anchorCtr="0">
            <a:noAutofit/>
            <a:scene3d>
              <a:camera prst="orthographicFront"/>
              <a:lightRig rig="soft" dir="t">
                <a:rot lat="0" lon="0" rev="2100000"/>
              </a:lightRig>
            </a:scene3d>
            <a:sp3d prstMaterial="matte">
              <a:bevelT w="38100" h="38100"/>
              <a:contourClr>
                <a:srgbClr val="FFFFFF"/>
              </a:contourClr>
            </a:sp3d>
          </a:bodyPr>
          <a:lstStyle>
            <a:lvl1pPr algn="ctr">
              <a:defRPr lang="en-US" sz="5800" dirty="0" smtClean="0">
                <a:ln w="9525">
                  <a:noFill/>
                </a:ln>
                <a:effectLst>
                  <a:outerShdw blurRad="50800" dist="38100" dir="8220000" algn="tl" rotWithShape="0">
                    <a:srgbClr val="000000">
                      <a:alpha val="40000"/>
                    </a:srgbClr>
                  </a:outerShdw>
                </a:effectLst>
              </a:defRPr>
            </a:lvl1pPr>
          </a:lstStyle>
          <a:p>
            <a:r>
              <a:rPr lang="en-US" smtClean="0"/>
              <a:t>Click to edit Master title style</a:t>
            </a:r>
            <a:endParaRPr lang="en-US" dirty="0"/>
          </a:p>
        </p:txBody>
      </p:sp>
      <p:sp>
        <p:nvSpPr>
          <p:cNvPr id="24" name="Rectangle 26"/>
          <p:cNvSpPr>
            <a:spLocks noGrp="1"/>
          </p:cNvSpPr>
          <p:nvPr>
            <p:ph type="subTitle" idx="1"/>
          </p:nvPr>
        </p:nvSpPr>
        <p:spPr>
          <a:xfrm>
            <a:off x="1371600" y="3657600"/>
            <a:ext cx="6400800" cy="1967089"/>
          </a:xfrm>
        </p:spPr>
        <p:txBody>
          <a:bodyPr>
            <a:normAutofit/>
          </a:bodyPr>
          <a:lstStyle>
            <a:lvl1pPr marL="0" indent="0" algn="ctr">
              <a:buNone/>
              <a:defRPr lang="en-US" sz="3000" b="0">
                <a:solidFill>
                  <a:schemeClr val="tx2"/>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dirty="0"/>
          </a:p>
        </p:txBody>
      </p:sp>
      <p:sp>
        <p:nvSpPr>
          <p:cNvPr id="9" name="Rectangle 14"/>
          <p:cNvSpPr>
            <a:spLocks noGrp="1"/>
          </p:cNvSpPr>
          <p:nvPr>
            <p:ph type="sldNum" sz="quarter" idx="11"/>
          </p:nvPr>
        </p:nvSpPr>
        <p:spPr/>
        <p:txBody>
          <a:bodyPr/>
          <a:lstStyle>
            <a:lvl1pPr>
              <a:defRPr lang="en-US" smtClean="0"/>
            </a:lvl1pPr>
          </a:lstStyle>
          <a:p>
            <a:fld id="{FD1241E7-FF90-4753-95A5-3225C54219D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fld id="{FD1241E7-FF90-4753-95A5-3225C54219D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fld id="{FD1241E7-FF90-4753-95A5-3225C54219D3}"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fld id="{FD1241E7-FF90-4753-95A5-3225C54219D3}" type="slidenum">
              <a:rPr lang="en-US" smtClean="0"/>
              <a:pPr/>
              <a:t>‹#›</a:t>
            </a:fld>
            <a:endParaRPr lang="en-US"/>
          </a:p>
        </p:txBody>
      </p:sp>
    </p:spTree>
    <p:extLst>
      <p:ext uri="{BB962C8B-B14F-4D97-AF65-F5344CB8AC3E}">
        <p14:creationId xmlns:p14="http://schemas.microsoft.com/office/powerpoint/2010/main" val="3883285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p>
            <a:r>
              <a:rPr lang="en-US" smtClean="0"/>
              <a:t>Click to edit Master title style</a:t>
            </a:r>
            <a:endParaRPr lang="en-US"/>
          </a:p>
        </p:txBody>
      </p:sp>
      <p:sp>
        <p:nvSpPr>
          <p:cNvPr id="3" name="Rectangle 3"/>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6"/>
          <p:cNvSpPr>
            <a:spLocks noGrp="1"/>
          </p:cNvSpPr>
          <p:nvPr>
            <p:ph type="sldNum" sz="quarter" idx="12"/>
          </p:nvPr>
        </p:nvSpPr>
        <p:spPr/>
        <p:txBody>
          <a:bodyPr/>
          <a:lstStyle/>
          <a:p>
            <a:fld id="{FD1241E7-FF90-4753-95A5-3225C54219D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Rectangle 2"/>
          <p:cNvSpPr>
            <a:spLocks noGrp="1"/>
          </p:cNvSpPr>
          <p:nvPr>
            <p:ph type="title"/>
          </p:nvPr>
        </p:nvSpPr>
        <p:spPr>
          <a:xfrm>
            <a:off x="722313" y="2685391"/>
            <a:ext cx="7772400" cy="3112843"/>
          </a:xfrm>
        </p:spPr>
        <p:txBody>
          <a:bodyPr anchor="t">
            <a:normAutofit/>
          </a:bodyPr>
          <a:lstStyle>
            <a:lvl1pPr algn="ctr">
              <a:buNone/>
              <a:defRPr lang="en-US" sz="6000" b="1" dirty="0">
                <a:solidFill>
                  <a:schemeClr val="tx2">
                    <a:shade val="85000"/>
                    <a:satMod val="150000"/>
                  </a:schemeClr>
                </a:solidFill>
              </a:defRPr>
            </a:lvl1pPr>
          </a:lstStyle>
          <a:p>
            <a:r>
              <a:rPr lang="en-US" smtClean="0"/>
              <a:t>Click to edit Master title style</a:t>
            </a:r>
            <a:endParaRPr lang="en-US" dirty="0"/>
          </a:p>
        </p:txBody>
      </p:sp>
      <p:sp>
        <p:nvSpPr>
          <p:cNvPr id="3" name="Rectangle 3"/>
          <p:cNvSpPr>
            <a:spLocks noGrp="1"/>
          </p:cNvSpPr>
          <p:nvPr>
            <p:ph type="body" idx="1"/>
          </p:nvPr>
        </p:nvSpPr>
        <p:spPr>
          <a:xfrm>
            <a:off x="722313" y="1128932"/>
            <a:ext cx="7772400" cy="1509712"/>
          </a:xfrm>
        </p:spPr>
        <p:txBody>
          <a:bodyPr anchor="b">
            <a:normAutofit/>
          </a:bodyPr>
          <a:lstStyle>
            <a:lvl1pPr algn="ctr">
              <a:buNone/>
              <a:defRPr lang="en-US" sz="2400" b="0" smtClean="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6" name="Rectangle 6"/>
          <p:cNvSpPr>
            <a:spLocks noGrp="1"/>
          </p:cNvSpPr>
          <p:nvPr>
            <p:ph type="sldNum" sz="quarter" idx="12"/>
          </p:nvPr>
        </p:nvSpPr>
        <p:spPr/>
        <p:txBody>
          <a:bodyPr/>
          <a:lstStyle/>
          <a:p>
            <a:fld id="{FD1241E7-FF90-4753-95A5-3225C54219D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smtClean="0"/>
              <a:t>Click to edit Master title style</a:t>
            </a:r>
            <a:endParaRPr lang="en-US"/>
          </a:p>
        </p:txBody>
      </p:sp>
      <p:sp>
        <p:nvSpPr>
          <p:cNvPr id="3" name="Rectangle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p:cNvSpPr>
          <p:nvPr>
            <p:ph type="sldNum" sz="quarter" idx="12"/>
          </p:nvPr>
        </p:nvSpPr>
        <p:spPr/>
        <p:txBody>
          <a:bodyPr/>
          <a:lstStyle/>
          <a:p>
            <a:fld id="{FD1241E7-FF90-4753-95A5-3225C54219D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lvl1pPr algn="l">
              <a:defRPr/>
            </a:lvl1pPr>
          </a:lstStyle>
          <a:p>
            <a:r>
              <a:rPr lang="en-US" smtClean="0"/>
              <a:t>Click to edit Master title style</a:t>
            </a:r>
            <a:endParaRPr lang="en-US"/>
          </a:p>
        </p:txBody>
      </p:sp>
      <p:sp>
        <p:nvSpPr>
          <p:cNvPr id="3" name="Rectangle 2"/>
          <p:cNvSpPr>
            <a:spLocks noGrp="1"/>
          </p:cNvSpPr>
          <p:nvPr>
            <p:ph type="body" idx="1"/>
          </p:nvPr>
        </p:nvSpPr>
        <p:spPr>
          <a:xfrm>
            <a:off x="457200" y="1535113"/>
            <a:ext cx="4040188" cy="639762"/>
          </a:xfrm>
        </p:spPr>
        <p:txBody>
          <a:bodyPr anchor="b">
            <a:noAutofit/>
          </a:bodyPr>
          <a:lstStyle>
            <a:lvl1pPr marL="0" indent="0" algn="l">
              <a:buNone/>
              <a:defRPr sz="2200" b="1"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Rectangle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p:cNvSpPr>
          <p:nvPr>
            <p:ph type="body" sz="quarter" idx="3"/>
          </p:nvPr>
        </p:nvSpPr>
        <p:spPr>
          <a:xfrm>
            <a:off x="4645025" y="1535113"/>
            <a:ext cx="4041775" cy="639762"/>
          </a:xfrm>
        </p:spPr>
        <p:txBody>
          <a:bodyPr anchor="b">
            <a:noAutofit/>
          </a:bodyPr>
          <a:lstStyle>
            <a:lvl1pPr marL="0" indent="0" algn="l">
              <a:buNone/>
              <a:defRPr sz="2200" b="1"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Rectangle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Rectangle 8"/>
          <p:cNvSpPr>
            <a:spLocks noGrp="1"/>
          </p:cNvSpPr>
          <p:nvPr>
            <p:ph type="sldNum" sz="quarter" idx="12"/>
          </p:nvPr>
        </p:nvSpPr>
        <p:spPr/>
        <p:txBody>
          <a:bodyPr/>
          <a:lstStyle/>
          <a:p>
            <a:fld id="{FD1241E7-FF90-4753-95A5-3225C54219D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lvl1pPr>
              <a:defRPr lang="en-US"/>
            </a:lvl1pPr>
          </a:lstStyle>
          <a:p>
            <a:r>
              <a:rPr lang="en-US" smtClean="0"/>
              <a:t>Click to edit Master title style</a:t>
            </a:r>
            <a:endParaRPr lang="en-US"/>
          </a:p>
        </p:txBody>
      </p:sp>
      <p:sp>
        <p:nvSpPr>
          <p:cNvPr id="5" name="Rectangle 5"/>
          <p:cNvSpPr>
            <a:spLocks noGrp="1"/>
          </p:cNvSpPr>
          <p:nvPr>
            <p:ph type="sldNum" sz="quarter" idx="12"/>
          </p:nvPr>
        </p:nvSpPr>
        <p:spPr/>
        <p:txBody>
          <a:bodyPr/>
          <a:lstStyle/>
          <a:p>
            <a:fld id="{FD1241E7-FF90-4753-95A5-3225C54219D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Rectangle 4"/>
          <p:cNvSpPr>
            <a:spLocks noGrp="1"/>
          </p:cNvSpPr>
          <p:nvPr>
            <p:ph type="sldNum" sz="quarter" idx="12"/>
          </p:nvPr>
        </p:nvSpPr>
        <p:spPr/>
        <p:txBody>
          <a:bodyPr/>
          <a:lstStyle/>
          <a:p>
            <a:fld id="{FD1241E7-FF90-4753-95A5-3225C54219D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a:spLocks noGrp="1"/>
          </p:cNvSpPr>
          <p:nvPr>
            <p:ph type="title"/>
          </p:nvPr>
        </p:nvSpPr>
        <p:spPr>
          <a:xfrm>
            <a:off x="457200" y="273050"/>
            <a:ext cx="3008313" cy="1162050"/>
          </a:xfrm>
        </p:spPr>
        <p:txBody>
          <a:bodyPr anchor="b">
            <a:normAutofit/>
          </a:bodyPr>
          <a:lstStyle>
            <a:lvl1pPr algn="ctr">
              <a:defRPr sz="2400" b="1">
                <a:solidFill>
                  <a:schemeClr val="tx2"/>
                </a:solidFill>
                <a:effectLst>
                  <a:outerShdw blurRad="38100" dist="25400" dir="8220000" algn="tr" rotWithShape="0">
                    <a:prstClr val="black">
                      <a:alpha val="35000"/>
                    </a:prstClr>
                  </a:outerShdw>
                </a:effectLst>
              </a:defRPr>
            </a:lvl1pPr>
          </a:lstStyle>
          <a:p>
            <a:r>
              <a:rPr lang="en-US" smtClean="0"/>
              <a:t>Click to edit Master title style</a:t>
            </a:r>
            <a:endParaRPr lang="en-US"/>
          </a:p>
        </p:txBody>
      </p:sp>
      <p:sp>
        <p:nvSpPr>
          <p:cNvPr id="3" name="Rectangle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p:cNvSpPr>
          <p:nvPr>
            <p:ph type="body" sz="half" idx="2"/>
          </p:nvPr>
        </p:nvSpPr>
        <p:spPr>
          <a:xfrm>
            <a:off x="457200" y="1435100"/>
            <a:ext cx="3008313" cy="4691063"/>
          </a:xfrm>
        </p:spPr>
        <p:txBody>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Rectangle 6"/>
          <p:cNvSpPr>
            <a:spLocks noGrp="1"/>
          </p:cNvSpPr>
          <p:nvPr>
            <p:ph type="sldNum" sz="quarter" idx="12"/>
          </p:nvPr>
        </p:nvSpPr>
        <p:spPr/>
        <p:txBody>
          <a:bodyPr/>
          <a:lstStyle/>
          <a:p>
            <a:fld id="{FD1241E7-FF90-4753-95A5-3225C54219D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727729" y="1062637"/>
            <a:ext cx="4599432" cy="3977640"/>
          </a:xfrm>
          <a:prstGeom prst="rect">
            <a:avLst/>
          </a:prstGeom>
          <a:solidFill>
            <a:schemeClr val="tx2">
              <a:shade val="15000"/>
            </a:schemeClr>
          </a:solidFill>
          <a:ln w="63500">
            <a:noFill/>
            <a:miter lim="800000"/>
          </a:ln>
          <a:effectLst>
            <a:outerShdw blurRad="63500" dist="25400" dir="7200000" algn="t" rotWithShape="0">
              <a:prstClr val="black">
                <a:alpha val="45000"/>
              </a:prstClr>
            </a:outerShdw>
          </a:effectLst>
        </p:spPr>
        <p:style>
          <a:lnRef idx="3">
            <a:schemeClr val="lt1"/>
          </a:lnRef>
          <a:fillRef idx="1">
            <a:schemeClr val="accent6"/>
          </a:fillRef>
          <a:effectRef idx="1">
            <a:schemeClr val="accent6"/>
          </a:effectRef>
          <a:fontRef idx="minor">
            <a:schemeClr val="lt1"/>
          </a:fontRef>
        </p:style>
        <p:txBody>
          <a:bodyPr lIns="45720" rIns="45720" rtlCol="0" anchor="ctr">
            <a:normAutofit/>
          </a:bodyPr>
          <a:lstStyle/>
          <a:p>
            <a:pPr marL="0" indent="-274320" algn="l">
              <a:buClr>
                <a:schemeClr val="accent1"/>
              </a:buClr>
              <a:buSzPct val="80000"/>
              <a:buFont typeface="Wingdings 2" pitchFamily="18" charset="2"/>
              <a:buNone/>
            </a:pPr>
            <a:endParaRPr lang="en-US" sz="2000">
              <a:solidFill>
                <a:schemeClr val="lt1"/>
              </a:solidFill>
              <a:latin typeface="+mn-lt"/>
              <a:ea typeface="+mn-ea"/>
              <a:cs typeface="+mn-cs"/>
            </a:endParaRPr>
          </a:p>
        </p:txBody>
      </p:sp>
      <p:sp>
        <p:nvSpPr>
          <p:cNvPr id="2" name="Rectangle 2"/>
          <p:cNvSpPr>
            <a:spLocks noGrp="1"/>
          </p:cNvSpPr>
          <p:nvPr>
            <p:ph type="title"/>
          </p:nvPr>
        </p:nvSpPr>
        <p:spPr>
          <a:xfrm>
            <a:off x="5514536" y="4343400"/>
            <a:ext cx="3048000" cy="709858"/>
          </a:xfrm>
        </p:spPr>
        <p:txBody>
          <a:bodyPr anchor="t">
            <a:noAutofit/>
          </a:bodyPr>
          <a:lstStyle>
            <a:lvl1pPr algn="l">
              <a:buNone/>
              <a:defRPr sz="2200" b="1">
                <a:solidFill>
                  <a:schemeClr val="tx2"/>
                </a:solidFill>
                <a:effectLst>
                  <a:outerShdw blurRad="38100" dist="25400" dir="8220000" algn="tr" rotWithShape="0">
                    <a:prstClr val="black">
                      <a:alpha val="35000"/>
                    </a:prstClr>
                  </a:outerShdw>
                </a:effectLst>
              </a:defRPr>
            </a:lvl1pPr>
          </a:lstStyle>
          <a:p>
            <a:r>
              <a:rPr lang="en-US" smtClean="0"/>
              <a:t>Click to edit Master title style</a:t>
            </a:r>
            <a:endParaRPr lang="en-US" dirty="0"/>
          </a:p>
        </p:txBody>
      </p:sp>
      <p:sp>
        <p:nvSpPr>
          <p:cNvPr id="3" name="Rectangle 3"/>
          <p:cNvSpPr>
            <a:spLocks noGrp="1"/>
          </p:cNvSpPr>
          <p:nvPr>
            <p:ph type="pic" idx="1"/>
          </p:nvPr>
        </p:nvSpPr>
        <p:spPr>
          <a:xfrm>
            <a:off x="739645" y="1222657"/>
            <a:ext cx="4575601" cy="3657600"/>
          </a:xfrm>
          <a:solidFill>
            <a:schemeClr val="tx2">
              <a:shade val="75000"/>
            </a:schemeClr>
          </a:solidFill>
          <a:ln w="63500">
            <a:noFill/>
            <a:miter lim="800000"/>
          </a:ln>
          <a:effectLst/>
        </p:spPr>
        <p:style>
          <a:lnRef idx="3">
            <a:schemeClr val="lt1"/>
          </a:lnRef>
          <a:fillRef idx="1">
            <a:schemeClr val="accent6"/>
          </a:fillRef>
          <a:effectRef idx="1">
            <a:schemeClr val="accent6"/>
          </a:effectRef>
          <a:fontRef idx="minor">
            <a:schemeClr val="lt1"/>
          </a:fontRef>
        </p:style>
        <p:txBody>
          <a:bodyPr/>
          <a:lstStyle>
            <a:lvl1pPr>
              <a:buNone/>
              <a:defRPr sz="3200"/>
            </a:lvl1pPr>
          </a:lstStyle>
          <a:p>
            <a:r>
              <a:rPr lang="en-US" sz="2000" smtClean="0"/>
              <a:t>Click icon to add picture</a:t>
            </a:r>
            <a:endParaRPr lang="en-US" sz="2000" dirty="0"/>
          </a:p>
        </p:txBody>
      </p:sp>
      <p:sp>
        <p:nvSpPr>
          <p:cNvPr id="4" name="Rectangle 4"/>
          <p:cNvSpPr>
            <a:spLocks noGrp="1"/>
          </p:cNvSpPr>
          <p:nvPr>
            <p:ph type="body" sz="half" idx="2"/>
          </p:nvPr>
        </p:nvSpPr>
        <p:spPr>
          <a:xfrm>
            <a:off x="5514536" y="1371600"/>
            <a:ext cx="3044952" cy="2930086"/>
          </a:xfrm>
        </p:spPr>
        <p:txBody>
          <a:bodyPr bIns="0" anchor="b">
            <a:normAutofit/>
          </a:bodyPr>
          <a:lstStyle>
            <a:lvl1pPr marL="0" marR="0" indent="0" algn="l">
              <a:buFontTx/>
              <a:buNone/>
              <a:defRPr sz="1300">
                <a:solidFill>
                  <a:schemeClr val="tx1">
                    <a:tint val="95000"/>
                  </a:schemeClr>
                </a:solidFill>
              </a:defRPr>
            </a:lvl1pPr>
            <a:lvl2pPr marL="460375" marR="0" indent="-112713">
              <a:buFontTx/>
              <a:buNone/>
              <a:defRPr sz="1200"/>
            </a:lvl2pPr>
            <a:lvl3pPr marL="914400" marR="0" indent="-117475">
              <a:buFontTx/>
              <a:buNone/>
              <a:defRPr sz="1000"/>
            </a:lvl3pPr>
            <a:lvl4pPr marL="1316038" marR="0" indent="-112713">
              <a:buFontTx/>
              <a:buNone/>
              <a:defRPr sz="900"/>
            </a:lvl4pPr>
            <a:lvl5pPr marL="1711325" marR="0" indent="-117475">
              <a:buFontTx/>
              <a:buNone/>
              <a:defRPr sz="900"/>
            </a:lvl5pPr>
          </a:lstStyle>
          <a:p>
            <a:pPr lvl="0"/>
            <a:r>
              <a:rPr lang="en-US" smtClean="0"/>
              <a:t>Click to edit Master text styles</a:t>
            </a:r>
          </a:p>
        </p:txBody>
      </p:sp>
      <p:sp>
        <p:nvSpPr>
          <p:cNvPr id="7" name="Rectangle 7"/>
          <p:cNvSpPr>
            <a:spLocks noGrp="1"/>
          </p:cNvSpPr>
          <p:nvPr>
            <p:ph type="sldNum" sz="quarter" idx="12"/>
          </p:nvPr>
        </p:nvSpPr>
        <p:spPr/>
        <p:txBody>
          <a:bodyPr/>
          <a:lstStyle/>
          <a:p>
            <a:fld id="{FD1241E7-FF90-4753-95A5-3225C54219D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0"/>
          <p:cNvSpPr>
            <a:spLocks noGrp="1"/>
          </p:cNvSpPr>
          <p:nvPr>
            <p:ph type="title"/>
          </p:nvPr>
        </p:nvSpPr>
        <p:spPr>
          <a:xfrm>
            <a:off x="457200" y="304800"/>
            <a:ext cx="8229600" cy="1143000"/>
          </a:xfrm>
          <a:prstGeom prst="rect">
            <a:avLst/>
          </a:prstGeom>
        </p:spPr>
        <p:txBody>
          <a:bodyPr anchor="b" anchorCtr="0">
            <a:normAutofit/>
            <a:scene3d>
              <a:camera prst="orthographicFront"/>
              <a:lightRig rig="soft" dir="t">
                <a:rot lat="0" lon="0" rev="2100000"/>
              </a:lightRig>
            </a:scene3d>
            <a:sp3d prstMaterial="matte">
              <a:bevelT w="38100" h="38100"/>
            </a:sp3d>
          </a:bodyPr>
          <a:lstStyle/>
          <a:p>
            <a:r>
              <a:rPr lang="en-US" smtClean="0"/>
              <a:t>Click to edit Master title style</a:t>
            </a:r>
            <a:endParaRPr lang="en-US" dirty="0"/>
          </a:p>
        </p:txBody>
      </p:sp>
      <p:sp>
        <p:nvSpPr>
          <p:cNvPr id="5" name="Rectangle 11"/>
          <p:cNvSpPr>
            <a:spLocks noGrp="1"/>
          </p:cNvSpPr>
          <p:nvPr>
            <p:ph type="body" idx="1"/>
          </p:nvPr>
        </p:nvSpPr>
        <p:spPr>
          <a:xfrm>
            <a:off x="457200" y="1600200"/>
            <a:ext cx="8229600" cy="4525963"/>
          </a:xfrm>
          <a:prstGeom prst="rect">
            <a:avLst/>
          </a:prstGeom>
        </p:spPr>
        <p:txBody>
          <a:bodyPr lIns="45720" rIns="4572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Rectangle 15"/>
          <p:cNvSpPr>
            <a:spLocks noGrp="1"/>
          </p:cNvSpPr>
          <p:nvPr>
            <p:ph type="sldNum" sz="quarter" idx="4"/>
          </p:nvPr>
        </p:nvSpPr>
        <p:spPr>
          <a:xfrm>
            <a:off x="6553200" y="6245225"/>
            <a:ext cx="2133600" cy="476250"/>
          </a:xfrm>
          <a:prstGeom prst="rect">
            <a:avLst/>
          </a:prstGeom>
        </p:spPr>
        <p:txBody>
          <a:bodyPr anchor="b" anchorCtr="0"/>
          <a:lstStyle>
            <a:lvl1pPr algn="r">
              <a:defRPr lang="en-US" sz="1200" smtClean="0">
                <a:solidFill>
                  <a:schemeClr val="tx2"/>
                </a:solidFill>
                <a:latin typeface="+mn-lt"/>
                <a:ea typeface="+mn-lt"/>
                <a:cs typeface="+mn-lt"/>
              </a:defRPr>
            </a:lvl1pPr>
          </a:lstStyle>
          <a:p>
            <a:fld id="{FD1241E7-FF90-4753-95A5-3225C54219D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iming>
    <p:tnLst>
      <p:par>
        <p:cTn id="1" dur="indefinite" restart="never" nodeType="tmRoot"/>
      </p:par>
    </p:tnLst>
  </p:timing>
  <p:hf hdr="0" ftr="0" dt="0"/>
  <p:txStyles>
    <p:titleStyle>
      <a:defPPr>
        <a:defRPr sz="4400">
          <a:solidFill>
            <a:schemeClr val="tx2">
              <a:shade val="85000"/>
              <a:satMod val="150000"/>
            </a:schemeClr>
          </a:solidFill>
          <a:latin typeface="+mj-lt"/>
          <a:ea typeface="+mj-ea"/>
          <a:cs typeface="+mj-cs"/>
        </a:defRPr>
      </a:defPPr>
      <a:lvl1pPr algn="ctr" eaLnBrk="1" hangingPunct="1">
        <a:buNone/>
        <a:defRPr lang="en-US" sz="4800" b="1" strike="noStrike" kern="1200" baseline="0" dirty="0" smtClean="0">
          <a:solidFill>
            <a:schemeClr val="tx2">
              <a:shade val="85000"/>
              <a:satMod val="150000"/>
            </a:schemeClr>
          </a:solidFill>
          <a:effectLst>
            <a:outerShdw blurRad="63500" dist="38100" dir="8220000" algn="tl" rotWithShape="0">
              <a:srgbClr val="000000">
                <a:alpha val="30000"/>
              </a:srgbClr>
            </a:outerShdw>
          </a:effectLst>
          <a:latin typeface="+mj-lt"/>
          <a:ea typeface="+mj-lt"/>
          <a:cs typeface="+mj-lt"/>
        </a:defRPr>
      </a:lvl1pPr>
    </p:titleStyle>
    <p:bodyStyle>
      <a:defPPr>
        <a:defRPr>
          <a:solidFill>
            <a:schemeClr val="tx1"/>
          </a:solidFill>
          <a:latin typeface="+mn-lt"/>
          <a:ea typeface="+mn-ea"/>
          <a:cs typeface="+mn-cs"/>
        </a:defRPr>
      </a:defPPr>
      <a:lvl1pPr marL="0" indent="-274320" algn="l" eaLnBrk="1" hangingPunct="1">
        <a:buClr>
          <a:schemeClr val="accent1"/>
        </a:buClr>
        <a:buSzPct val="80000"/>
        <a:buFont typeface="Wingdings 2" pitchFamily="18" charset="2"/>
        <a:buChar char=""/>
        <a:defRPr sz="2800">
          <a:solidFill>
            <a:schemeClr val="tx1"/>
          </a:solidFill>
          <a:latin typeface="+mn-lt"/>
          <a:ea typeface="+mn-lt"/>
          <a:cs typeface="+mn-lt"/>
        </a:defRPr>
      </a:lvl1pPr>
      <a:lvl2pPr marL="557784" indent="-228600" algn="l" eaLnBrk="1" hangingPunct="1">
        <a:buClr>
          <a:schemeClr val="tx2"/>
        </a:buClr>
        <a:buFont typeface="Wingdings 2" pitchFamily="18" charset="2"/>
        <a:buChar char=""/>
        <a:defRPr sz="2200">
          <a:solidFill>
            <a:schemeClr val="tx1"/>
          </a:solidFill>
          <a:latin typeface="+mn-lt"/>
          <a:ea typeface="+mn-lt"/>
          <a:cs typeface="+mn-lt"/>
        </a:defRPr>
      </a:lvl2pPr>
      <a:lvl3pPr marL="813816" indent="-228600" algn="l" eaLnBrk="1" hangingPunct="1">
        <a:buClr>
          <a:schemeClr val="accent1"/>
        </a:buClr>
        <a:buFont typeface="Wingdings 2" pitchFamily="18" charset="2"/>
        <a:buChar char=""/>
        <a:defRPr sz="2000">
          <a:solidFill>
            <a:schemeClr val="tx1"/>
          </a:solidFill>
          <a:latin typeface="+mn-lt"/>
          <a:ea typeface="+mn-lt"/>
          <a:cs typeface="+mn-lt"/>
        </a:defRPr>
      </a:lvl3pPr>
      <a:lvl4pPr marL="1069848" indent="-228600" algn="l" eaLnBrk="1" hangingPunct="1">
        <a:buClr>
          <a:schemeClr val="tx2"/>
        </a:buClr>
        <a:buFont typeface="Wingdings 2" pitchFamily="18" charset="2"/>
        <a:buChar char=""/>
        <a:defRPr sz="1800">
          <a:solidFill>
            <a:schemeClr val="tx1"/>
          </a:solidFill>
          <a:latin typeface="+mn-lt"/>
          <a:ea typeface="+mn-lt"/>
          <a:cs typeface="+mn-lt"/>
        </a:defRPr>
      </a:lvl4pPr>
      <a:lvl5pPr marL="1316736" indent="-228600" algn="l" eaLnBrk="1" hangingPunct="1">
        <a:buClr>
          <a:schemeClr val="accent1"/>
        </a:buClr>
        <a:buFont typeface="Wingdings 2" pitchFamily="18" charset="2"/>
        <a:buChar char=""/>
        <a:defRPr sz="1800">
          <a:solidFill>
            <a:schemeClr val="tx1"/>
          </a:solidFill>
          <a:latin typeface="+mn-lt"/>
          <a:ea typeface="+mn-lt"/>
          <a:cs typeface="+mn-lt"/>
        </a:defRPr>
      </a:lvl5pPr>
      <a:lvl6pPr marL="1572768" indent="-228600" algn="l" eaLnBrk="1" hangingPunct="1">
        <a:buClr>
          <a:schemeClr val="tx2"/>
        </a:buClr>
        <a:buFont typeface="Wingdings 2" pitchFamily="18" charset="2"/>
        <a:buChar char=""/>
        <a:defRPr lang="en-US" sz="1600" baseline="0" smtClean="0">
          <a:latin typeface="+mn-lt"/>
        </a:defRPr>
      </a:lvl6pPr>
      <a:lvl7pPr marL="1819656" indent="-228600" algn="l" eaLnBrk="1" hangingPunct="1">
        <a:buClr>
          <a:schemeClr val="accent1"/>
        </a:buClr>
        <a:buFont typeface="Wingdings 2" pitchFamily="18" charset="2"/>
        <a:buChar char=""/>
        <a:defRPr lang="en-US" sz="1600" baseline="0" smtClean="0">
          <a:latin typeface="+mn-lt"/>
        </a:defRPr>
      </a:lvl7pPr>
      <a:lvl8pPr marL="2066544" indent="-228600" algn="l" eaLnBrk="1" hangingPunct="1">
        <a:buClr>
          <a:schemeClr val="tx2"/>
        </a:buClr>
        <a:buFont typeface="Wingdings 2" pitchFamily="18" charset="2"/>
        <a:buChar char=""/>
        <a:defRPr sz="1600" baseline="0">
          <a:latin typeface="+mn-lt"/>
        </a:defRPr>
      </a:lvl8pPr>
      <a:lvl9pPr marL="2313432" indent="-228600" algn="l" eaLnBrk="1" hangingPunct="1">
        <a:buClr>
          <a:schemeClr val="accent1"/>
        </a:buClr>
        <a:buFont typeface="Wingdings 2" pitchFamily="18" charset="2"/>
        <a:buChar char=""/>
        <a:defRPr sz="1400" baseline="0">
          <a:latin typeface="+mn-lt"/>
        </a:defRPr>
      </a:lvl9pPr>
    </p:bodyStyle>
    <p:otherStyle>
      <a:defPPr>
        <a:defRPr>
          <a:solidFill>
            <a:schemeClr val="tx1"/>
          </a:solidFill>
          <a:latin typeface="+mn-lt"/>
          <a:ea typeface="+mn-ea"/>
          <a:cs typeface="+mn-cs"/>
        </a:defRPr>
      </a:defPPr>
      <a:lvl1pPr marL="0" eaLnBrk="1" hangingPunct="1"/>
      <a:lvl2pPr marL="457200" eaLnBrk="1" hangingPunct="1"/>
      <a:lvl3pPr marL="914400" eaLnBrk="1" hangingPunct="1"/>
      <a:lvl4pPr marL="1371600" eaLnBrk="1" hangingPunct="1"/>
      <a:lvl5pPr marL="1828800" eaLnBrk="1" hangingPunct="1"/>
      <a:lvl6pPr marL="2286000" eaLnBrk="1" hangingPunct="1"/>
      <a:lvl7pPr marL="2743200" eaLnBrk="1" hangingPunct="1"/>
      <a:lvl8pPr marL="3200400" eaLnBrk="1" hangingPunct="1"/>
      <a:lvl9pPr marL="3657600" eaLnBrk="1" hangingPunct="1"/>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10.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12.xml"/><Relationship Id="rId5" Type="http://schemas.openxmlformats.org/officeDocument/2006/relationships/image" Target="../media/image16.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3.xml"/><Relationship Id="rId5" Type="http://schemas.openxmlformats.org/officeDocument/2006/relationships/image" Target="../media/image18.jpeg"/><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14.xm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1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16.xml"/><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17.xml"/><Relationship Id="rId4" Type="http://schemas.openxmlformats.org/officeDocument/2006/relationships/image" Target="../media/image22.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18.xml"/><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3.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24.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21.xml"/><Relationship Id="rId4" Type="http://schemas.openxmlformats.org/officeDocument/2006/relationships/image" Target="../media/image28.jpeg"/></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2.xml"/><Relationship Id="rId5" Type="http://schemas.openxmlformats.org/officeDocument/2006/relationships/hyperlink" Target="http://healthland.time.com/2013/11/27/how-oxytocin-makes-men-almost-monogamous/" TargetMode="External"/><Relationship Id="rId4" Type="http://schemas.openxmlformats.org/officeDocument/2006/relationships/hyperlink" Target="http://www.vivo.colostate.edu/hbooks/pathphys/endocrine/hypopit/oxytocin.html" TargetMode="Externa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3.xml"/><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4.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5.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6.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762000" y="3486150"/>
            <a:ext cx="7772400" cy="628650"/>
          </a:xfrm>
        </p:spPr>
        <p:txBody>
          <a:bodyPr>
            <a:normAutofit fontScale="90000"/>
          </a:bodyPr>
          <a:lstStyle/>
          <a:p>
            <a:r>
              <a:rPr lang="en-US" sz="4000" dirty="0" smtClean="0"/>
              <a:t>Animal Hormones </a:t>
            </a:r>
          </a:p>
        </p:txBody>
      </p:sp>
      <p:sp>
        <p:nvSpPr>
          <p:cNvPr id="2051" name="Subtitle 2"/>
          <p:cNvSpPr>
            <a:spLocks noGrp="1"/>
          </p:cNvSpPr>
          <p:nvPr>
            <p:ph type="subTitle" idx="1"/>
          </p:nvPr>
        </p:nvSpPr>
        <p:spPr>
          <a:xfrm>
            <a:off x="381000" y="4267200"/>
            <a:ext cx="8458200" cy="1752600"/>
          </a:xfrm>
        </p:spPr>
        <p:txBody>
          <a:bodyPr>
            <a:normAutofit/>
          </a:bodyPr>
          <a:lstStyle/>
          <a:p>
            <a:endParaRPr lang="en-US" dirty="0" smtClean="0"/>
          </a:p>
        </p:txBody>
      </p:sp>
      <p:pic>
        <p:nvPicPr>
          <p:cNvPr id="2052" name="Picture 2" descr="C:\WINDOWS\TEMP\auto0.bmp"/>
          <p:cNvPicPr>
            <a:picLocks noChangeAspect="1" noChangeArrowheads="1"/>
          </p:cNvPicPr>
          <p:nvPr/>
        </p:nvPicPr>
        <p:blipFill>
          <a:blip r:embed="rId4" cstate="print"/>
          <a:srcRect l="3636"/>
          <a:stretch>
            <a:fillRect/>
          </a:stretch>
        </p:blipFill>
        <p:spPr bwMode="auto">
          <a:xfrm>
            <a:off x="4876800" y="381000"/>
            <a:ext cx="4066840" cy="2971799"/>
          </a:xfrm>
          <a:prstGeom prst="rect">
            <a:avLst/>
          </a:prstGeom>
          <a:noFill/>
          <a:ln w="9525">
            <a:noFill/>
            <a:miter lim="800000"/>
            <a:headEnd/>
            <a:tailEnd/>
          </a:ln>
        </p:spPr>
      </p:pic>
      <p:pic>
        <p:nvPicPr>
          <p:cNvPr id="13313" name="Picture 1" descr="C:\Users\laucoin3\Desktop\47_labeled_images\47_00_butterfly_photo-L.jpg"/>
          <p:cNvPicPr>
            <a:picLocks noChangeAspect="1" noChangeArrowheads="1"/>
          </p:cNvPicPr>
          <p:nvPr/>
        </p:nvPicPr>
        <p:blipFill>
          <a:blip r:embed="rId5" cstate="print"/>
          <a:srcRect/>
          <a:stretch>
            <a:fillRect/>
          </a:stretch>
        </p:blipFill>
        <p:spPr bwMode="auto">
          <a:xfrm>
            <a:off x="298450" y="341313"/>
            <a:ext cx="4472785" cy="3011487"/>
          </a:xfrm>
          <a:prstGeom prst="rect">
            <a:avLst/>
          </a:prstGeom>
          <a:noFill/>
        </p:spPr>
      </p:pic>
      <p:sp>
        <p:nvSpPr>
          <p:cNvPr id="2" name="Slide Number Placeholder 1"/>
          <p:cNvSpPr>
            <a:spLocks noGrp="1"/>
          </p:cNvSpPr>
          <p:nvPr>
            <p:ph type="sldNum" sz="quarter" idx="11"/>
          </p:nvPr>
        </p:nvSpPr>
        <p:spPr/>
        <p:txBody>
          <a:bodyPr/>
          <a:lstStyle/>
          <a:p>
            <a:fld id="{FD1241E7-FF90-4753-95A5-3225C54219D3}" type="slidenum">
              <a:rPr lang="en-US" smtClean="0"/>
              <a:pPr/>
              <a:t>1</a:t>
            </a:fld>
            <a:endParaRPr lang="en-US"/>
          </a:p>
        </p:txBody>
      </p:sp>
      <p:pic>
        <p:nvPicPr>
          <p:cNvPr id="3" name="Picture 2"/>
          <p:cNvPicPr>
            <a:picLocks noChangeAspect="1"/>
          </p:cNvPicPr>
          <p:nvPr/>
        </p:nvPicPr>
        <p:blipFill>
          <a:blip r:embed="rId6"/>
          <a:stretch>
            <a:fillRect/>
          </a:stretch>
        </p:blipFill>
        <p:spPr>
          <a:xfrm>
            <a:off x="1219200" y="4144861"/>
            <a:ext cx="6276975" cy="2333625"/>
          </a:xfrm>
          <a:prstGeom prst="rect">
            <a:avLst/>
          </a:prstGeom>
        </p:spPr>
      </p:pic>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4" descr="45_13InsectDevHormones_3-L"/>
          <p:cNvPicPr>
            <a:picLocks noChangeAspect="1" noChangeArrowheads="1"/>
          </p:cNvPicPr>
          <p:nvPr/>
        </p:nvPicPr>
        <p:blipFill>
          <a:blip r:embed="rId4" cstate="print"/>
          <a:srcRect/>
          <a:stretch>
            <a:fillRect/>
          </a:stretch>
        </p:blipFill>
        <p:spPr bwMode="auto">
          <a:xfrm>
            <a:off x="2628900" y="227012"/>
            <a:ext cx="6375400" cy="5900738"/>
          </a:xfrm>
          <a:prstGeom prst="rect">
            <a:avLst/>
          </a:prstGeom>
          <a:noFill/>
          <a:ln w="9525">
            <a:noFill/>
            <a:miter lim="800000"/>
            <a:headEnd/>
            <a:tailEnd/>
          </a:ln>
        </p:spPr>
      </p:pic>
      <p:sp>
        <p:nvSpPr>
          <p:cNvPr id="17411" name="Text Box 5"/>
          <p:cNvSpPr txBox="1">
            <a:spLocks noChangeArrowheads="1"/>
          </p:cNvSpPr>
          <p:nvPr/>
        </p:nvSpPr>
        <p:spPr bwMode="auto">
          <a:xfrm>
            <a:off x="25400" y="6540500"/>
            <a:ext cx="3352800" cy="304800"/>
          </a:xfrm>
          <a:prstGeom prst="rect">
            <a:avLst/>
          </a:prstGeom>
          <a:noFill/>
          <a:ln w="9525">
            <a:noFill/>
            <a:miter lim="800000"/>
            <a:headEnd/>
            <a:tailEnd/>
          </a:ln>
        </p:spPr>
        <p:txBody>
          <a:bodyPr>
            <a:spAutoFit/>
          </a:bodyPr>
          <a:lstStyle/>
          <a:p>
            <a:pPr>
              <a:spcBef>
                <a:spcPct val="50000"/>
              </a:spcBef>
            </a:pPr>
            <a:r>
              <a:rPr lang="en-US" sz="1400" dirty="0" smtClean="0"/>
              <a:t>Campbell 8e 45.13</a:t>
            </a:r>
            <a:endParaRPr lang="en-US" sz="1400" dirty="0"/>
          </a:p>
        </p:txBody>
      </p:sp>
      <p:sp>
        <p:nvSpPr>
          <p:cNvPr id="17412" name="Text Box 6"/>
          <p:cNvSpPr txBox="1">
            <a:spLocks noChangeArrowheads="1"/>
          </p:cNvSpPr>
          <p:nvPr/>
        </p:nvSpPr>
        <p:spPr bwMode="auto">
          <a:xfrm>
            <a:off x="762000" y="838200"/>
            <a:ext cx="4343400" cy="646331"/>
          </a:xfrm>
          <a:prstGeom prst="rect">
            <a:avLst/>
          </a:prstGeom>
          <a:noFill/>
          <a:ln w="9525">
            <a:noFill/>
            <a:miter lim="800000"/>
            <a:headEnd/>
            <a:tailEnd/>
          </a:ln>
        </p:spPr>
        <p:txBody>
          <a:bodyPr wrap="square">
            <a:spAutoFit/>
          </a:bodyPr>
          <a:lstStyle/>
          <a:p>
            <a:pPr>
              <a:spcBef>
                <a:spcPct val="50000"/>
              </a:spcBef>
            </a:pPr>
            <a:r>
              <a:rPr lang="en-US" b="1" dirty="0">
                <a:solidFill>
                  <a:schemeClr val="accent2"/>
                </a:solidFill>
              </a:rPr>
              <a:t>1. </a:t>
            </a:r>
            <a:r>
              <a:rPr lang="en-US" b="1" dirty="0" err="1" smtClean="0">
                <a:solidFill>
                  <a:schemeClr val="accent2"/>
                </a:solidFill>
              </a:rPr>
              <a:t>Prothoracicotropic</a:t>
            </a:r>
            <a:r>
              <a:rPr lang="en-US" b="1" dirty="0" smtClean="0">
                <a:solidFill>
                  <a:schemeClr val="accent2"/>
                </a:solidFill>
              </a:rPr>
              <a:t> hormone (PTTH) released due to environmental stimulus</a:t>
            </a:r>
            <a:endParaRPr lang="en-US" b="1" dirty="0">
              <a:solidFill>
                <a:schemeClr val="accent2"/>
              </a:solidFill>
            </a:endParaRPr>
          </a:p>
        </p:txBody>
      </p:sp>
      <p:sp>
        <p:nvSpPr>
          <p:cNvPr id="59399" name="Text Box 7"/>
          <p:cNvSpPr txBox="1">
            <a:spLocks noChangeArrowheads="1"/>
          </p:cNvSpPr>
          <p:nvPr/>
        </p:nvSpPr>
        <p:spPr bwMode="auto">
          <a:xfrm>
            <a:off x="685800" y="1638300"/>
            <a:ext cx="4191000" cy="641350"/>
          </a:xfrm>
          <a:prstGeom prst="rect">
            <a:avLst/>
          </a:prstGeom>
          <a:noFill/>
          <a:ln w="9525">
            <a:noFill/>
            <a:miter lim="800000"/>
            <a:headEnd/>
            <a:tailEnd/>
          </a:ln>
        </p:spPr>
        <p:txBody>
          <a:bodyPr wrap="square">
            <a:spAutoFit/>
          </a:bodyPr>
          <a:lstStyle/>
          <a:p>
            <a:pPr>
              <a:spcBef>
                <a:spcPct val="50000"/>
              </a:spcBef>
            </a:pPr>
            <a:r>
              <a:rPr lang="en-US" b="1" dirty="0">
                <a:solidFill>
                  <a:schemeClr val="accent2"/>
                </a:solidFill>
              </a:rPr>
              <a:t>2. </a:t>
            </a:r>
            <a:r>
              <a:rPr lang="en-US" b="1" dirty="0" smtClean="0">
                <a:solidFill>
                  <a:schemeClr val="accent2"/>
                </a:solidFill>
              </a:rPr>
              <a:t>PTTH causes surge of ecdysone </a:t>
            </a:r>
            <a:r>
              <a:rPr lang="en-US" b="1" dirty="0">
                <a:solidFill>
                  <a:schemeClr val="accent2"/>
                </a:solidFill>
              </a:rPr>
              <a:t>secreted by PT glands</a:t>
            </a:r>
          </a:p>
        </p:txBody>
      </p:sp>
      <p:sp>
        <p:nvSpPr>
          <p:cNvPr id="59400" name="Text Box 8"/>
          <p:cNvSpPr txBox="1">
            <a:spLocks noChangeArrowheads="1"/>
          </p:cNvSpPr>
          <p:nvPr/>
        </p:nvSpPr>
        <p:spPr bwMode="auto">
          <a:xfrm>
            <a:off x="228600" y="3468469"/>
            <a:ext cx="3048000" cy="646331"/>
          </a:xfrm>
          <a:prstGeom prst="rect">
            <a:avLst/>
          </a:prstGeom>
          <a:noFill/>
          <a:ln w="9525">
            <a:noFill/>
            <a:miter lim="800000"/>
            <a:headEnd/>
            <a:tailEnd/>
          </a:ln>
        </p:spPr>
        <p:txBody>
          <a:bodyPr wrap="square">
            <a:spAutoFit/>
          </a:bodyPr>
          <a:lstStyle/>
          <a:p>
            <a:pPr>
              <a:spcBef>
                <a:spcPct val="50000"/>
              </a:spcBef>
            </a:pPr>
            <a:r>
              <a:rPr lang="en-US" b="1" dirty="0">
                <a:solidFill>
                  <a:schemeClr val="accent2"/>
                </a:solidFill>
              </a:rPr>
              <a:t>3. Ecdysone </a:t>
            </a:r>
            <a:r>
              <a:rPr lang="en-US" b="1" dirty="0" smtClean="0">
                <a:solidFill>
                  <a:schemeClr val="accent2"/>
                </a:solidFill>
              </a:rPr>
              <a:t>promotes either molting or metamorphosis</a:t>
            </a:r>
            <a:endParaRPr lang="en-US" b="1" dirty="0">
              <a:solidFill>
                <a:schemeClr val="accent2"/>
              </a:solidFill>
            </a:endParaRPr>
          </a:p>
        </p:txBody>
      </p:sp>
      <p:sp>
        <p:nvSpPr>
          <p:cNvPr id="9" name="Text Box 9"/>
          <p:cNvSpPr txBox="1">
            <a:spLocks noChangeArrowheads="1"/>
          </p:cNvSpPr>
          <p:nvPr/>
        </p:nvSpPr>
        <p:spPr bwMode="auto">
          <a:xfrm>
            <a:off x="6629400" y="2293719"/>
            <a:ext cx="1981200" cy="1200329"/>
          </a:xfrm>
          <a:prstGeom prst="rect">
            <a:avLst/>
          </a:prstGeom>
          <a:noFill/>
          <a:ln w="9525">
            <a:noFill/>
            <a:miter lim="800000"/>
            <a:headEnd/>
            <a:tailEnd/>
          </a:ln>
        </p:spPr>
        <p:txBody>
          <a:bodyPr wrap="square">
            <a:spAutoFit/>
          </a:bodyPr>
          <a:lstStyle/>
          <a:p>
            <a:pPr>
              <a:spcBef>
                <a:spcPct val="50000"/>
              </a:spcBef>
            </a:pPr>
            <a:r>
              <a:rPr lang="en-US" b="1" dirty="0" smtClean="0">
                <a:solidFill>
                  <a:schemeClr val="accent2"/>
                </a:solidFill>
              </a:rPr>
              <a:t>What happens when juvenile hormone levels are low?</a:t>
            </a:r>
            <a:endParaRPr lang="en-US" b="1" dirty="0">
              <a:solidFill>
                <a:schemeClr val="accent2"/>
              </a:solidFill>
            </a:endParaRPr>
          </a:p>
        </p:txBody>
      </p:sp>
      <p:sp>
        <p:nvSpPr>
          <p:cNvPr id="11" name="Text Box 8"/>
          <p:cNvSpPr txBox="1">
            <a:spLocks noChangeArrowheads="1"/>
          </p:cNvSpPr>
          <p:nvPr/>
        </p:nvSpPr>
        <p:spPr bwMode="auto">
          <a:xfrm>
            <a:off x="419100" y="4109132"/>
            <a:ext cx="2667000" cy="1200329"/>
          </a:xfrm>
          <a:prstGeom prst="rect">
            <a:avLst/>
          </a:prstGeom>
          <a:noFill/>
          <a:ln w="9525">
            <a:noFill/>
            <a:miter lim="800000"/>
            <a:headEnd/>
            <a:tailEnd/>
          </a:ln>
        </p:spPr>
        <p:txBody>
          <a:bodyPr wrap="square">
            <a:spAutoFit/>
          </a:bodyPr>
          <a:lstStyle/>
          <a:p>
            <a:pPr>
              <a:spcBef>
                <a:spcPct val="50000"/>
              </a:spcBef>
            </a:pPr>
            <a:r>
              <a:rPr lang="en-US" b="1" dirty="0" smtClean="0">
                <a:solidFill>
                  <a:schemeClr val="accent2"/>
                </a:solidFill>
              </a:rPr>
              <a:t>4. Level of JH (secreted by corpus </a:t>
            </a:r>
            <a:r>
              <a:rPr lang="en-US" b="1" dirty="0" err="1" smtClean="0">
                <a:solidFill>
                  <a:schemeClr val="accent2"/>
                </a:solidFill>
              </a:rPr>
              <a:t>allatum</a:t>
            </a:r>
            <a:r>
              <a:rPr lang="en-US" b="1" dirty="0" smtClean="0">
                <a:solidFill>
                  <a:schemeClr val="accent2"/>
                </a:solidFill>
              </a:rPr>
              <a:t>) determines result of molt</a:t>
            </a:r>
            <a:endParaRPr lang="en-US" b="1" dirty="0">
              <a:solidFill>
                <a:schemeClr val="accent2"/>
              </a:solidFill>
            </a:endParaRPr>
          </a:p>
        </p:txBody>
      </p:sp>
      <p:sp>
        <p:nvSpPr>
          <p:cNvPr id="12" name="Text Box 9"/>
          <p:cNvSpPr txBox="1">
            <a:spLocks noChangeArrowheads="1"/>
          </p:cNvSpPr>
          <p:nvPr/>
        </p:nvSpPr>
        <p:spPr bwMode="auto">
          <a:xfrm>
            <a:off x="4114800" y="6211669"/>
            <a:ext cx="4876800" cy="646331"/>
          </a:xfrm>
          <a:prstGeom prst="rect">
            <a:avLst/>
          </a:prstGeom>
          <a:noFill/>
          <a:ln w="9525">
            <a:noFill/>
            <a:miter lim="800000"/>
            <a:headEnd/>
            <a:tailEnd/>
          </a:ln>
        </p:spPr>
        <p:txBody>
          <a:bodyPr wrap="square">
            <a:spAutoFit/>
          </a:bodyPr>
          <a:lstStyle/>
          <a:p>
            <a:pPr>
              <a:spcBef>
                <a:spcPct val="50000"/>
              </a:spcBef>
            </a:pPr>
            <a:r>
              <a:rPr lang="en-US" b="1" dirty="0" smtClean="0">
                <a:solidFill>
                  <a:schemeClr val="accent2"/>
                </a:solidFill>
              </a:rPr>
              <a:t>What  would happen if you surgically remove the corpus </a:t>
            </a:r>
            <a:r>
              <a:rPr lang="en-US" b="1" dirty="0" err="1" smtClean="0">
                <a:solidFill>
                  <a:schemeClr val="accent2"/>
                </a:solidFill>
              </a:rPr>
              <a:t>allatum</a:t>
            </a:r>
            <a:r>
              <a:rPr lang="en-US" b="1" dirty="0" smtClean="0">
                <a:solidFill>
                  <a:schemeClr val="accent2"/>
                </a:solidFill>
              </a:rPr>
              <a:t>?  Or the prothoracic gland?</a:t>
            </a:r>
            <a:endParaRPr lang="en-US" b="1" dirty="0">
              <a:solidFill>
                <a:schemeClr val="accent2"/>
              </a:solidFill>
            </a:endParaRPr>
          </a:p>
        </p:txBody>
      </p:sp>
      <p:sp>
        <p:nvSpPr>
          <p:cNvPr id="10" name="Text Box 6"/>
          <p:cNvSpPr txBox="1">
            <a:spLocks noChangeArrowheads="1"/>
          </p:cNvSpPr>
          <p:nvPr/>
        </p:nvSpPr>
        <p:spPr bwMode="auto">
          <a:xfrm>
            <a:off x="25400" y="0"/>
            <a:ext cx="4343400" cy="646331"/>
          </a:xfrm>
          <a:prstGeom prst="rect">
            <a:avLst/>
          </a:prstGeom>
          <a:noFill/>
          <a:ln w="9525">
            <a:noFill/>
            <a:miter lim="800000"/>
            <a:headEnd/>
            <a:tailEnd/>
          </a:ln>
        </p:spPr>
        <p:txBody>
          <a:bodyPr wrap="square">
            <a:spAutoFit/>
          </a:bodyPr>
          <a:lstStyle/>
          <a:p>
            <a:pPr>
              <a:spcBef>
                <a:spcPct val="50000"/>
              </a:spcBef>
            </a:pPr>
            <a:r>
              <a:rPr lang="en-US" b="1" dirty="0" smtClean="0">
                <a:solidFill>
                  <a:schemeClr val="accent2"/>
                </a:solidFill>
              </a:rPr>
              <a:t>0. Corpus </a:t>
            </a:r>
            <a:r>
              <a:rPr lang="en-US" b="1" dirty="0" err="1" smtClean="0">
                <a:solidFill>
                  <a:schemeClr val="accent2"/>
                </a:solidFill>
              </a:rPr>
              <a:t>allatum</a:t>
            </a:r>
            <a:r>
              <a:rPr lang="en-US" b="1" dirty="0" smtClean="0">
                <a:solidFill>
                  <a:schemeClr val="accent2"/>
                </a:solidFill>
              </a:rPr>
              <a:t> secretes juvenile hormone (JH) during larval stages</a:t>
            </a:r>
            <a:endParaRPr lang="en-US" b="1" dirty="0">
              <a:solidFill>
                <a:schemeClr val="accent2"/>
              </a:solidFill>
            </a:endParaRPr>
          </a:p>
        </p:txBody>
      </p:sp>
      <p:sp>
        <p:nvSpPr>
          <p:cNvPr id="2" name="Slide Number Placeholder 1"/>
          <p:cNvSpPr>
            <a:spLocks noGrp="1"/>
          </p:cNvSpPr>
          <p:nvPr>
            <p:ph type="sldNum" sz="quarter" idx="12"/>
          </p:nvPr>
        </p:nvSpPr>
        <p:spPr/>
        <p:txBody>
          <a:bodyPr/>
          <a:lstStyle/>
          <a:p>
            <a:fld id="{FD1241E7-FF90-4753-95A5-3225C54219D3}" type="slidenum">
              <a:rPr lang="en-US" smtClean="0"/>
              <a:pPr/>
              <a:t>10</a:t>
            </a:fld>
            <a:endParaRPr lang="en-US"/>
          </a:p>
        </p:txBody>
      </p:sp>
    </p:spTree>
    <p:custDataLst>
      <p:tags r:id="rId1"/>
    </p:custDataLst>
    <p:extLst>
      <p:ext uri="{BB962C8B-B14F-4D97-AF65-F5344CB8AC3E}">
        <p14:creationId xmlns:p14="http://schemas.microsoft.com/office/powerpoint/2010/main" val="2865439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3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4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9" grpId="0"/>
      <p:bldP spid="59400" grpId="0"/>
      <p:bldP spid="9"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3600" dirty="0" smtClean="0"/>
              <a:t>Triiodothyronine surges control amphibian metamorphosis</a:t>
            </a:r>
            <a:endParaRPr lang="en-US" sz="3600" dirty="0"/>
          </a:p>
        </p:txBody>
      </p:sp>
      <p:sp>
        <p:nvSpPr>
          <p:cNvPr id="5" name="Content Placeholder 4"/>
          <p:cNvSpPr>
            <a:spLocks noGrp="1"/>
          </p:cNvSpPr>
          <p:nvPr>
            <p:ph idx="1"/>
          </p:nvPr>
        </p:nvSpPr>
        <p:spPr>
          <a:xfrm>
            <a:off x="457200" y="5613400"/>
            <a:ext cx="8229600" cy="1168400"/>
          </a:xfrm>
        </p:spPr>
        <p:txBody>
          <a:bodyPr>
            <a:normAutofit lnSpcReduction="10000"/>
          </a:bodyPr>
          <a:lstStyle/>
          <a:p>
            <a:r>
              <a:rPr lang="en-US" dirty="0" smtClean="0"/>
              <a:t>What would happen if you…</a:t>
            </a:r>
          </a:p>
          <a:p>
            <a:pPr lvl="1"/>
            <a:r>
              <a:rPr lang="en-US" dirty="0" smtClean="0"/>
              <a:t>Remove the thyroid?</a:t>
            </a:r>
          </a:p>
          <a:p>
            <a:pPr lvl="1"/>
            <a:r>
              <a:rPr lang="en-US" dirty="0" smtClean="0"/>
              <a:t>Stimulate T3 production at the wrong stage?</a:t>
            </a:r>
            <a:endParaRPr lang="en-US" dirty="0"/>
          </a:p>
        </p:txBody>
      </p:sp>
      <p:pic>
        <p:nvPicPr>
          <p:cNvPr id="87042" name="Picture 2" descr="C:\Users\laucoin3\Desktop\47_labeled_images\47_05_frog_metamorphosis-L.jpg"/>
          <p:cNvPicPr>
            <a:picLocks noChangeAspect="1" noChangeArrowheads="1"/>
          </p:cNvPicPr>
          <p:nvPr/>
        </p:nvPicPr>
        <p:blipFill>
          <a:blip r:embed="rId4" cstate="print"/>
          <a:srcRect/>
          <a:stretch>
            <a:fillRect/>
          </a:stretch>
        </p:blipFill>
        <p:spPr bwMode="auto">
          <a:xfrm>
            <a:off x="152400" y="1574800"/>
            <a:ext cx="8888983" cy="3962400"/>
          </a:xfrm>
          <a:prstGeom prst="rect">
            <a:avLst/>
          </a:prstGeom>
          <a:noFill/>
        </p:spPr>
      </p:pic>
      <p:sp>
        <p:nvSpPr>
          <p:cNvPr id="2" name="Slide Number Placeholder 1"/>
          <p:cNvSpPr>
            <a:spLocks noGrp="1"/>
          </p:cNvSpPr>
          <p:nvPr>
            <p:ph type="sldNum" sz="quarter" idx="12"/>
          </p:nvPr>
        </p:nvSpPr>
        <p:spPr/>
        <p:txBody>
          <a:bodyPr/>
          <a:lstStyle/>
          <a:p>
            <a:fld id="{FD1241E7-FF90-4753-95A5-3225C54219D3}" type="slidenum">
              <a:rPr lang="en-US" smtClean="0"/>
              <a:pPr/>
              <a:t>11</a:t>
            </a:fld>
            <a:endParaRPr lang="en-US"/>
          </a:p>
        </p:txBody>
      </p:sp>
    </p:spTree>
    <p:custDataLst>
      <p:tags r:id="rId1"/>
    </p:custDataLst>
    <p:extLst>
      <p:ext uri="{BB962C8B-B14F-4D97-AF65-F5344CB8AC3E}">
        <p14:creationId xmlns:p14="http://schemas.microsoft.com/office/powerpoint/2010/main" val="17024998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descr="http://upload.wikimedia.org/wikipedia/commons/thumb/c/cb/Thyroid_system.png/250px-Thyroid_system.png"/>
          <p:cNvPicPr>
            <a:picLocks noChangeAspect="1" noChangeArrowheads="1"/>
          </p:cNvPicPr>
          <p:nvPr/>
        </p:nvPicPr>
        <p:blipFill rotWithShape="1">
          <a:blip r:embed="rId4">
            <a:extLst>
              <a:ext uri="{28A0092B-C50C-407E-A947-70E740481C1C}">
                <a14:useLocalDpi xmlns:a14="http://schemas.microsoft.com/office/drawing/2010/main" val="0"/>
              </a:ext>
            </a:extLst>
          </a:blip>
          <a:srcRect t="8222"/>
          <a:stretch/>
        </p:blipFill>
        <p:spPr bwMode="auto">
          <a:xfrm>
            <a:off x="5486400" y="2912404"/>
            <a:ext cx="3670300" cy="390749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457200" y="-457200"/>
            <a:ext cx="8229600" cy="1143000"/>
          </a:xfrm>
        </p:spPr>
        <p:txBody>
          <a:bodyPr>
            <a:normAutofit/>
          </a:bodyPr>
          <a:lstStyle/>
          <a:p>
            <a:r>
              <a:rPr lang="en-US" dirty="0" smtClean="0"/>
              <a:t>Control of growth in humans</a:t>
            </a:r>
            <a:endParaRPr lang="en-US" dirty="0"/>
          </a:p>
        </p:txBody>
      </p:sp>
      <p:sp>
        <p:nvSpPr>
          <p:cNvPr id="4" name="Content Placeholder 3"/>
          <p:cNvSpPr>
            <a:spLocks noGrp="1"/>
          </p:cNvSpPr>
          <p:nvPr>
            <p:ph sz="half" idx="1"/>
          </p:nvPr>
        </p:nvSpPr>
        <p:spPr>
          <a:xfrm>
            <a:off x="36576" y="685800"/>
            <a:ext cx="4343400" cy="4525963"/>
          </a:xfrm>
        </p:spPr>
        <p:txBody>
          <a:bodyPr>
            <a:normAutofit/>
          </a:bodyPr>
          <a:lstStyle/>
          <a:p>
            <a:r>
              <a:rPr lang="en-US" sz="2000" dirty="0"/>
              <a:t>Human growth hormone </a:t>
            </a:r>
            <a:r>
              <a:rPr lang="en-US" sz="2000" dirty="0" smtClean="0"/>
              <a:t>(HGH)</a:t>
            </a:r>
          </a:p>
          <a:p>
            <a:pPr lvl="1"/>
            <a:r>
              <a:rPr lang="en-US" sz="1800" dirty="0" smtClean="0"/>
              <a:t>Produced in anterior pituitary</a:t>
            </a:r>
          </a:p>
          <a:p>
            <a:pPr lvl="1"/>
            <a:r>
              <a:rPr lang="en-US" sz="1800" dirty="0" smtClean="0"/>
              <a:t>Levels vary throughout life stages</a:t>
            </a:r>
          </a:p>
          <a:p>
            <a:pPr lvl="1"/>
            <a:r>
              <a:rPr lang="en-US" sz="1800" dirty="0"/>
              <a:t>During adolescence, increases bone growth and IGF production</a:t>
            </a:r>
          </a:p>
          <a:p>
            <a:pPr lvl="1"/>
            <a:r>
              <a:rPr lang="en-US" sz="1800" dirty="0"/>
              <a:t>Also increases calcium absorption, increase protein synthesis and muscle mass, promotes glucose circulation</a:t>
            </a:r>
          </a:p>
          <a:p>
            <a:pPr lvl="1"/>
            <a:endParaRPr lang="en-US" sz="1800" dirty="0" smtClean="0"/>
          </a:p>
        </p:txBody>
      </p:sp>
      <p:sp>
        <p:nvSpPr>
          <p:cNvPr id="2" name="Content Placeholder 1"/>
          <p:cNvSpPr>
            <a:spLocks noGrp="1"/>
          </p:cNvSpPr>
          <p:nvPr>
            <p:ph sz="half" idx="2"/>
          </p:nvPr>
        </p:nvSpPr>
        <p:spPr>
          <a:xfrm>
            <a:off x="4800600" y="762000"/>
            <a:ext cx="4191000" cy="4525963"/>
          </a:xfrm>
        </p:spPr>
        <p:txBody>
          <a:bodyPr>
            <a:normAutofit/>
          </a:bodyPr>
          <a:lstStyle/>
          <a:p>
            <a:r>
              <a:rPr lang="en-US" sz="2000" dirty="0" err="1"/>
              <a:t>Thyroxine</a:t>
            </a:r>
            <a:r>
              <a:rPr lang="en-US" sz="2000" dirty="0"/>
              <a:t> (T4) and </a:t>
            </a:r>
            <a:r>
              <a:rPr lang="en-US" sz="2000" dirty="0" err="1"/>
              <a:t>Triiodothyronine</a:t>
            </a:r>
            <a:r>
              <a:rPr lang="en-US" sz="2000" dirty="0"/>
              <a:t> (T3)</a:t>
            </a:r>
          </a:p>
          <a:p>
            <a:pPr lvl="1"/>
            <a:r>
              <a:rPr lang="en-US" sz="1800" dirty="0" smtClean="0"/>
              <a:t>Produced in thyroid</a:t>
            </a:r>
          </a:p>
          <a:p>
            <a:pPr lvl="1"/>
            <a:r>
              <a:rPr lang="en-US" sz="1800" dirty="0" smtClean="0"/>
              <a:t>Levels vary throughout day</a:t>
            </a:r>
          </a:p>
          <a:p>
            <a:pPr lvl="1"/>
            <a:r>
              <a:rPr lang="en-US" sz="1800" dirty="0"/>
              <a:t>Increasing protein synthesis, basal metabolic rate, and energy metabolism</a:t>
            </a:r>
          </a:p>
          <a:p>
            <a:pPr lvl="1"/>
            <a:endParaRPr lang="en-US" sz="1800" dirty="0"/>
          </a:p>
          <a:p>
            <a:endParaRPr lang="en-US" sz="2000" dirty="0"/>
          </a:p>
        </p:txBody>
      </p:sp>
      <p:pic>
        <p:nvPicPr>
          <p:cNvPr id="88066" name="Picture 2" descr="http://upload.wikimedia.org/wikipedia/commons/thumb/9/99/Endocrine_growth_regulation.svg/240px-Endocrine_growth_regulation.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1988" y="3124200"/>
            <a:ext cx="3037612" cy="3721077"/>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5"/>
          <p:cNvSpPr txBox="1">
            <a:spLocks noChangeArrowheads="1"/>
          </p:cNvSpPr>
          <p:nvPr/>
        </p:nvSpPr>
        <p:spPr bwMode="auto">
          <a:xfrm>
            <a:off x="5773058" y="6553200"/>
            <a:ext cx="3352800" cy="304800"/>
          </a:xfrm>
          <a:prstGeom prst="rect">
            <a:avLst/>
          </a:prstGeom>
          <a:noFill/>
          <a:ln w="9525">
            <a:noFill/>
            <a:miter lim="800000"/>
            <a:headEnd/>
            <a:tailEnd/>
          </a:ln>
        </p:spPr>
        <p:txBody>
          <a:bodyPr>
            <a:spAutoFit/>
          </a:bodyPr>
          <a:lstStyle/>
          <a:p>
            <a:pPr algn="r">
              <a:spcBef>
                <a:spcPct val="50000"/>
              </a:spcBef>
            </a:pPr>
            <a:r>
              <a:rPr lang="en-US" sz="1400" dirty="0" smtClean="0"/>
              <a:t>Wikimedia commons</a:t>
            </a:r>
            <a:endParaRPr lang="en-US" sz="1400" dirty="0"/>
          </a:p>
        </p:txBody>
      </p:sp>
      <p:sp>
        <p:nvSpPr>
          <p:cNvPr id="5" name="Slide Number Placeholder 4"/>
          <p:cNvSpPr>
            <a:spLocks noGrp="1"/>
          </p:cNvSpPr>
          <p:nvPr>
            <p:ph type="sldNum" sz="quarter" idx="12"/>
          </p:nvPr>
        </p:nvSpPr>
        <p:spPr/>
        <p:txBody>
          <a:bodyPr/>
          <a:lstStyle/>
          <a:p>
            <a:fld id="{FD1241E7-FF90-4753-95A5-3225C54219D3}" type="slidenum">
              <a:rPr lang="en-US" smtClean="0"/>
              <a:pPr/>
              <a:t>12</a:t>
            </a:fld>
            <a:endParaRPr lang="en-US"/>
          </a:p>
        </p:txBody>
      </p:sp>
    </p:spTree>
    <p:custDataLst>
      <p:tags r:id="rId1"/>
    </p:custDataLst>
    <p:extLst>
      <p:ext uri="{BB962C8B-B14F-4D97-AF65-F5344CB8AC3E}">
        <p14:creationId xmlns:p14="http://schemas.microsoft.com/office/powerpoint/2010/main" val="25136676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4"/>
          <p:cNvSpPr>
            <a:spLocks noChangeArrowheads="1"/>
          </p:cNvSpPr>
          <p:nvPr/>
        </p:nvSpPr>
        <p:spPr bwMode="auto">
          <a:xfrm>
            <a:off x="228600" y="427038"/>
            <a:ext cx="8686800" cy="334962"/>
          </a:xfrm>
          <a:prstGeom prst="rect">
            <a:avLst/>
          </a:prstGeom>
          <a:noFill/>
          <a:ln w="9525">
            <a:noFill/>
            <a:miter lim="800000"/>
            <a:headEnd/>
            <a:tailEnd/>
          </a:ln>
        </p:spPr>
        <p:txBody>
          <a:bodyPr anchor="ctr"/>
          <a:lstStyle/>
          <a:p>
            <a:pPr algn="ctr" eaLnBrk="0" hangingPunct="0"/>
            <a:r>
              <a:rPr lang="en-US" sz="2400" b="1" dirty="0">
                <a:solidFill>
                  <a:schemeClr val="tx2"/>
                </a:solidFill>
              </a:rPr>
              <a:t>The Hypothalamus-Pituitary </a:t>
            </a:r>
            <a:r>
              <a:rPr lang="en-US" sz="2400" b="1" dirty="0" smtClean="0">
                <a:solidFill>
                  <a:schemeClr val="tx2"/>
                </a:solidFill>
              </a:rPr>
              <a:t>axis</a:t>
            </a:r>
            <a:endParaRPr lang="en-US" sz="2400" b="1" dirty="0">
              <a:solidFill>
                <a:schemeClr val="tx2"/>
              </a:solidFill>
            </a:endParaRPr>
          </a:p>
        </p:txBody>
      </p:sp>
      <p:pic>
        <p:nvPicPr>
          <p:cNvPr id="103426" name="Picture 2" descr="C:\Users\Shana\Documents\Instructor Resources\Freeman Resources\Instructor Resources\Chapter_47\B_Jpeg_Images\47_Labeled_Images\47_12a_hypothalamus-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7203" y="980685"/>
            <a:ext cx="3706795" cy="5191515"/>
          </a:xfrm>
          <a:prstGeom prst="rect">
            <a:avLst/>
          </a:prstGeom>
          <a:noFill/>
          <a:extLst>
            <a:ext uri="{909E8E84-426E-40DD-AFC4-6F175D3DCCD1}">
              <a14:hiddenFill xmlns:a14="http://schemas.microsoft.com/office/drawing/2010/main">
                <a:solidFill>
                  <a:srgbClr val="FFFFFF"/>
                </a:solidFill>
              </a14:hiddenFill>
            </a:ext>
          </a:extLst>
        </p:spPr>
      </p:pic>
      <p:pic>
        <p:nvPicPr>
          <p:cNvPr id="103427" name="Picture 3" descr="C:\Users\Shana\Documents\Instructor Resources\Freeman Resources\Instructor Resources\Chapter_47\B_Jpeg_Images\47_Labeled_Images\47_12b_hypothalamus-L.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 y="980686"/>
            <a:ext cx="5152706" cy="51915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35000" y="5486400"/>
            <a:ext cx="4724400" cy="60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109500" y="5473700"/>
            <a:ext cx="23622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Box 5"/>
          <p:cNvSpPr txBox="1">
            <a:spLocks noChangeArrowheads="1"/>
          </p:cNvSpPr>
          <p:nvPr/>
        </p:nvSpPr>
        <p:spPr bwMode="auto">
          <a:xfrm>
            <a:off x="5791200" y="6553200"/>
            <a:ext cx="3352800" cy="304800"/>
          </a:xfrm>
          <a:prstGeom prst="rect">
            <a:avLst/>
          </a:prstGeom>
          <a:noFill/>
          <a:ln w="9525">
            <a:noFill/>
            <a:miter lim="800000"/>
            <a:headEnd/>
            <a:tailEnd/>
          </a:ln>
        </p:spPr>
        <p:txBody>
          <a:bodyPr>
            <a:spAutoFit/>
          </a:bodyPr>
          <a:lstStyle/>
          <a:p>
            <a:pPr algn="r">
              <a:spcBef>
                <a:spcPct val="50000"/>
              </a:spcBef>
            </a:pPr>
            <a:r>
              <a:rPr lang="en-US" sz="1400" dirty="0" smtClean="0"/>
              <a:t>Freeman 4e 47.12</a:t>
            </a:r>
            <a:endParaRPr lang="en-US" sz="1400" dirty="0"/>
          </a:p>
        </p:txBody>
      </p:sp>
      <p:sp>
        <p:nvSpPr>
          <p:cNvPr id="2" name="TextBox 1"/>
          <p:cNvSpPr txBox="1"/>
          <p:nvPr/>
        </p:nvSpPr>
        <p:spPr>
          <a:xfrm>
            <a:off x="609600" y="4101747"/>
            <a:ext cx="1066800" cy="507831"/>
          </a:xfrm>
          <a:prstGeom prst="rect">
            <a:avLst/>
          </a:prstGeom>
          <a:noFill/>
        </p:spPr>
        <p:txBody>
          <a:bodyPr wrap="square" rtlCol="0">
            <a:spAutoFit/>
          </a:bodyPr>
          <a:lstStyle/>
          <a:p>
            <a:pPr algn="ctr"/>
            <a:r>
              <a:rPr lang="en-US" sz="900" b="1" dirty="0" err="1" smtClean="0"/>
              <a:t>Adreno</a:t>
            </a:r>
            <a:r>
              <a:rPr lang="en-US" sz="900" b="1" dirty="0" smtClean="0"/>
              <a:t>-</a:t>
            </a:r>
          </a:p>
          <a:p>
            <a:pPr algn="ctr"/>
            <a:r>
              <a:rPr lang="en-US" sz="900" b="1" dirty="0" err="1" smtClean="0"/>
              <a:t>corticotropic</a:t>
            </a:r>
            <a:r>
              <a:rPr lang="en-US" sz="900" b="1" dirty="0" smtClean="0"/>
              <a:t> hormone</a:t>
            </a:r>
            <a:endParaRPr lang="en-US" sz="900" b="1" dirty="0"/>
          </a:p>
        </p:txBody>
      </p:sp>
      <p:sp>
        <p:nvSpPr>
          <p:cNvPr id="3" name="Slide Number Placeholder 2"/>
          <p:cNvSpPr>
            <a:spLocks noGrp="1"/>
          </p:cNvSpPr>
          <p:nvPr>
            <p:ph type="sldNum" sz="quarter" idx="12"/>
          </p:nvPr>
        </p:nvSpPr>
        <p:spPr/>
        <p:txBody>
          <a:bodyPr/>
          <a:lstStyle/>
          <a:p>
            <a:fld id="{FD1241E7-FF90-4753-95A5-3225C54219D3}" type="slidenum">
              <a:rPr lang="en-US" smtClean="0"/>
              <a:pPr/>
              <a:t>13</a:t>
            </a:fld>
            <a:endParaRPr lang="en-US"/>
          </a:p>
        </p:txBody>
      </p:sp>
    </p:spTree>
    <p:custDataLst>
      <p:tags r:id="rId1"/>
    </p:custDataLst>
    <p:extLst>
      <p:ext uri="{BB962C8B-B14F-4D97-AF65-F5344CB8AC3E}">
        <p14:creationId xmlns:p14="http://schemas.microsoft.com/office/powerpoint/2010/main" val="856528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idx="4294967295"/>
          </p:nvPr>
        </p:nvSpPr>
        <p:spPr>
          <a:xfrm>
            <a:off x="304800" y="228600"/>
            <a:ext cx="8534400" cy="758825"/>
          </a:xfrm>
        </p:spPr>
        <p:txBody>
          <a:bodyPr>
            <a:normAutofit fontScale="90000"/>
          </a:bodyPr>
          <a:lstStyle/>
          <a:p>
            <a:pPr eaLnBrk="1" hangingPunct="1"/>
            <a:r>
              <a:rPr lang="en-US" smtClean="0"/>
              <a:t>Stress Hormones</a:t>
            </a:r>
          </a:p>
        </p:txBody>
      </p:sp>
      <p:sp>
        <p:nvSpPr>
          <p:cNvPr id="24579" name="Rectangle 3"/>
          <p:cNvSpPr>
            <a:spLocks noGrp="1" noChangeArrowheads="1"/>
          </p:cNvSpPr>
          <p:nvPr>
            <p:ph type="body" idx="4294967295"/>
          </p:nvPr>
        </p:nvSpPr>
        <p:spPr>
          <a:xfrm>
            <a:off x="457200" y="990600"/>
            <a:ext cx="8229600" cy="2667000"/>
          </a:xfrm>
        </p:spPr>
        <p:txBody>
          <a:bodyPr/>
          <a:lstStyle/>
          <a:p>
            <a:pPr marL="457200" indent="-457200">
              <a:lnSpc>
                <a:spcPct val="90000"/>
              </a:lnSpc>
            </a:pPr>
            <a:r>
              <a:rPr lang="en-US" dirty="0" smtClean="0">
                <a:cs typeface="Times New Roman" pitchFamily="18" charset="0"/>
              </a:rPr>
              <a:t>Hormones regulate both the </a:t>
            </a:r>
            <a:r>
              <a:rPr lang="en-US" dirty="0" smtClean="0">
                <a:solidFill>
                  <a:schemeClr val="accent2"/>
                </a:solidFill>
                <a:cs typeface="Times New Roman" pitchFamily="18" charset="0"/>
              </a:rPr>
              <a:t>short-term and long-term</a:t>
            </a:r>
            <a:r>
              <a:rPr lang="en-US" dirty="0" smtClean="0">
                <a:cs typeface="Times New Roman" pitchFamily="18" charset="0"/>
              </a:rPr>
              <a:t> responses to stress.</a:t>
            </a:r>
          </a:p>
          <a:p>
            <a:pPr marL="457200" indent="-457200">
              <a:lnSpc>
                <a:spcPct val="90000"/>
              </a:lnSpc>
            </a:pPr>
            <a:r>
              <a:rPr lang="en-US" dirty="0" smtClean="0">
                <a:solidFill>
                  <a:schemeClr val="accent2"/>
                </a:solidFill>
                <a:cs typeface="Times New Roman" pitchFamily="18" charset="0"/>
              </a:rPr>
              <a:t>adrenal medulla (center):</a:t>
            </a:r>
            <a:r>
              <a:rPr lang="en-US" dirty="0" smtClean="0">
                <a:cs typeface="Times New Roman" pitchFamily="18" charset="0"/>
              </a:rPr>
              <a:t> epinephrine (adrenaline) and norepinephrine.</a:t>
            </a:r>
          </a:p>
          <a:p>
            <a:pPr marL="457200" indent="-457200">
              <a:lnSpc>
                <a:spcPct val="90000"/>
              </a:lnSpc>
            </a:pPr>
            <a:r>
              <a:rPr lang="en-US" dirty="0">
                <a:solidFill>
                  <a:schemeClr val="accent2"/>
                </a:solidFill>
                <a:cs typeface="Times New Roman" pitchFamily="18" charset="0"/>
              </a:rPr>
              <a:t>adrenal </a:t>
            </a:r>
            <a:r>
              <a:rPr lang="en-US" dirty="0" smtClean="0">
                <a:solidFill>
                  <a:schemeClr val="accent2"/>
                </a:solidFill>
                <a:cs typeface="Times New Roman" pitchFamily="18" charset="0"/>
              </a:rPr>
              <a:t>cortex (outer edge): cortisol (a </a:t>
            </a:r>
            <a:r>
              <a:rPr lang="en-US" dirty="0" smtClean="0">
                <a:cs typeface="Times New Roman" pitchFamily="18" charset="0"/>
              </a:rPr>
              <a:t>glucocorticoid) and mineralocorticoids.</a:t>
            </a:r>
          </a:p>
          <a:p>
            <a:pPr marL="457200" indent="-457200">
              <a:lnSpc>
                <a:spcPct val="90000"/>
              </a:lnSpc>
            </a:pPr>
            <a:endParaRPr lang="en-US" dirty="0" smtClean="0"/>
          </a:p>
        </p:txBody>
      </p:sp>
      <p:pic>
        <p:nvPicPr>
          <p:cNvPr id="24580" name="Picture 6" descr="&#10;47_F04_03.jpg                                                  0000001Bart                            BD8C2DD0:"/>
          <p:cNvPicPr>
            <a:picLocks noChangeAspect="1" noChangeArrowheads="1"/>
          </p:cNvPicPr>
          <p:nvPr/>
        </p:nvPicPr>
        <p:blipFill>
          <a:blip r:embed="rId4" cstate="print"/>
          <a:srcRect t="24832" b="25056"/>
          <a:stretch>
            <a:fillRect/>
          </a:stretch>
        </p:blipFill>
        <p:spPr bwMode="auto">
          <a:xfrm>
            <a:off x="3429000" y="3505200"/>
            <a:ext cx="5486400" cy="2687638"/>
          </a:xfrm>
          <a:prstGeom prst="rect">
            <a:avLst/>
          </a:prstGeom>
          <a:noFill/>
          <a:ln w="9525">
            <a:noFill/>
            <a:miter lim="800000"/>
            <a:headEnd/>
            <a:tailEnd/>
          </a:ln>
        </p:spPr>
      </p:pic>
      <p:sp>
        <p:nvSpPr>
          <p:cNvPr id="24581" name="Rectangle 7"/>
          <p:cNvSpPr>
            <a:spLocks noChangeArrowheads="1"/>
          </p:cNvSpPr>
          <p:nvPr/>
        </p:nvSpPr>
        <p:spPr bwMode="auto">
          <a:xfrm>
            <a:off x="6248400" y="6477000"/>
            <a:ext cx="2438400" cy="381000"/>
          </a:xfrm>
          <a:prstGeom prst="rect">
            <a:avLst/>
          </a:prstGeom>
          <a:solidFill>
            <a:schemeClr val="bg1"/>
          </a:solidFill>
          <a:ln w="9525">
            <a:noFill/>
            <a:miter lim="800000"/>
            <a:headEnd/>
            <a:tailEnd/>
          </a:ln>
        </p:spPr>
        <p:txBody>
          <a:bodyPr wrap="none" anchor="ctr"/>
          <a:lstStyle/>
          <a:p>
            <a:endParaRPr lang="en-US" sz="2400">
              <a:latin typeface="Times New Roman" pitchFamily="18" charset="0"/>
            </a:endParaRPr>
          </a:p>
        </p:txBody>
      </p:sp>
      <p:sp>
        <p:nvSpPr>
          <p:cNvPr id="24582" name="Text Box 8"/>
          <p:cNvSpPr txBox="1">
            <a:spLocks noChangeArrowheads="1"/>
          </p:cNvSpPr>
          <p:nvPr/>
        </p:nvSpPr>
        <p:spPr bwMode="auto">
          <a:xfrm>
            <a:off x="1295400" y="4800600"/>
            <a:ext cx="2133600" cy="457200"/>
          </a:xfrm>
          <a:prstGeom prst="rect">
            <a:avLst/>
          </a:prstGeom>
          <a:noFill/>
          <a:ln w="9525">
            <a:noFill/>
            <a:miter lim="800000"/>
            <a:headEnd/>
            <a:tailEnd/>
          </a:ln>
        </p:spPr>
        <p:txBody>
          <a:bodyPr>
            <a:spAutoFit/>
          </a:bodyPr>
          <a:lstStyle/>
          <a:p>
            <a:pPr algn="r">
              <a:spcBef>
                <a:spcPct val="50000"/>
              </a:spcBef>
            </a:pPr>
            <a:r>
              <a:rPr lang="en-US" sz="2400">
                <a:latin typeface="Times New Roman" pitchFamily="18" charset="0"/>
              </a:rPr>
              <a:t>Glucocorticoid:</a:t>
            </a:r>
          </a:p>
        </p:txBody>
      </p:sp>
      <p:sp>
        <p:nvSpPr>
          <p:cNvPr id="24583" name="Text Box 9"/>
          <p:cNvSpPr txBox="1">
            <a:spLocks noChangeArrowheads="1"/>
          </p:cNvSpPr>
          <p:nvPr/>
        </p:nvSpPr>
        <p:spPr bwMode="auto">
          <a:xfrm>
            <a:off x="1066800" y="5638800"/>
            <a:ext cx="2514600" cy="457200"/>
          </a:xfrm>
          <a:prstGeom prst="rect">
            <a:avLst/>
          </a:prstGeom>
          <a:noFill/>
          <a:ln w="9525">
            <a:noFill/>
            <a:miter lim="800000"/>
            <a:headEnd/>
            <a:tailEnd/>
          </a:ln>
        </p:spPr>
        <p:txBody>
          <a:bodyPr>
            <a:spAutoFit/>
          </a:bodyPr>
          <a:lstStyle/>
          <a:p>
            <a:pPr algn="r">
              <a:spcBef>
                <a:spcPct val="50000"/>
              </a:spcBef>
            </a:pPr>
            <a:r>
              <a:rPr lang="en-US" sz="2400" dirty="0">
                <a:latin typeface="Times New Roman" pitchFamily="18" charset="0"/>
              </a:rPr>
              <a:t>Mineralocorticoid:</a:t>
            </a:r>
          </a:p>
        </p:txBody>
      </p:sp>
      <p:sp>
        <p:nvSpPr>
          <p:cNvPr id="2" name="Slide Number Placeholder 1"/>
          <p:cNvSpPr>
            <a:spLocks noGrp="1"/>
          </p:cNvSpPr>
          <p:nvPr>
            <p:ph type="sldNum" sz="quarter" idx="12"/>
          </p:nvPr>
        </p:nvSpPr>
        <p:spPr/>
        <p:txBody>
          <a:bodyPr/>
          <a:lstStyle/>
          <a:p>
            <a:fld id="{FD1241E7-FF90-4753-95A5-3225C54219D3}" type="slidenum">
              <a:rPr lang="en-US" smtClean="0"/>
              <a:pPr/>
              <a:t>14</a:t>
            </a:fld>
            <a:endParaRPr lang="en-US"/>
          </a:p>
        </p:txBody>
      </p:sp>
    </p:spTree>
    <p:custDataLst>
      <p:tags r:id="rId1"/>
    </p:custDataLst>
    <p:extLst>
      <p:ext uri="{BB962C8B-B14F-4D97-AF65-F5344CB8AC3E}">
        <p14:creationId xmlns:p14="http://schemas.microsoft.com/office/powerpoint/2010/main" val="22555240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idx="4294967295"/>
          </p:nvPr>
        </p:nvSpPr>
        <p:spPr>
          <a:xfrm>
            <a:off x="-12192" y="-685800"/>
            <a:ext cx="9156192" cy="1219200"/>
          </a:xfrm>
        </p:spPr>
        <p:txBody>
          <a:bodyPr>
            <a:normAutofit/>
          </a:bodyPr>
          <a:lstStyle/>
          <a:p>
            <a:pPr eaLnBrk="1" hangingPunct="1"/>
            <a:r>
              <a:rPr lang="en-US" sz="2800" dirty="0" smtClean="0"/>
              <a:t>Short and long-term stress responses involve energy use</a:t>
            </a:r>
          </a:p>
        </p:txBody>
      </p:sp>
      <p:sp>
        <p:nvSpPr>
          <p:cNvPr id="27651" name="Rectangle 3"/>
          <p:cNvSpPr>
            <a:spLocks noGrp="1" noChangeArrowheads="1"/>
          </p:cNvSpPr>
          <p:nvPr>
            <p:ph type="body" idx="4294967295"/>
          </p:nvPr>
        </p:nvSpPr>
        <p:spPr>
          <a:xfrm>
            <a:off x="0" y="762000"/>
            <a:ext cx="9067800" cy="5943600"/>
          </a:xfrm>
        </p:spPr>
        <p:txBody>
          <a:bodyPr>
            <a:normAutofit fontScale="92500" lnSpcReduction="20000"/>
          </a:bodyPr>
          <a:lstStyle/>
          <a:p>
            <a:pPr eaLnBrk="1" hangingPunct="1"/>
            <a:r>
              <a:rPr lang="en-US" sz="2400" dirty="0" smtClean="0">
                <a:cs typeface="Times New Roman" pitchFamily="18" charset="0"/>
              </a:rPr>
              <a:t>Short term:</a:t>
            </a:r>
          </a:p>
          <a:p>
            <a:pPr lvl="1"/>
            <a:r>
              <a:rPr lang="en-US" sz="2600" dirty="0" smtClean="0">
                <a:cs typeface="Times New Roman" pitchFamily="18" charset="0"/>
              </a:rPr>
              <a:t>The responses to epinephrine lead to a state of </a:t>
            </a:r>
            <a:r>
              <a:rPr lang="en-US" sz="2600" dirty="0" smtClean="0">
                <a:solidFill>
                  <a:schemeClr val="accent2"/>
                </a:solidFill>
                <a:cs typeface="Times New Roman" pitchFamily="18" charset="0"/>
              </a:rPr>
              <a:t>heightened alertness and increased energy use</a:t>
            </a:r>
            <a:r>
              <a:rPr lang="en-US" sz="2600" dirty="0" smtClean="0">
                <a:cs typeface="Times New Roman" pitchFamily="18" charset="0"/>
              </a:rPr>
              <a:t> that prepares the body for rapid, intense action such as fighting or fleeing.</a:t>
            </a:r>
          </a:p>
          <a:p>
            <a:pPr lvl="2"/>
            <a:r>
              <a:rPr lang="en-US" sz="1900" dirty="0" smtClean="0">
                <a:cs typeface="Times New Roman" pitchFamily="18" charset="0"/>
              </a:rPr>
              <a:t>Glycogen breakdown in liver and skeletal muscles</a:t>
            </a:r>
          </a:p>
          <a:p>
            <a:pPr lvl="2"/>
            <a:r>
              <a:rPr lang="en-US" sz="1900" dirty="0" smtClean="0">
                <a:cs typeface="Times New Roman" pitchFamily="18" charset="0"/>
              </a:rPr>
              <a:t>Glucose release by liver</a:t>
            </a:r>
          </a:p>
          <a:p>
            <a:pPr lvl="2"/>
            <a:r>
              <a:rPr lang="en-US" sz="1900" dirty="0" smtClean="0">
                <a:cs typeface="Times New Roman" pitchFamily="18" charset="0"/>
              </a:rPr>
              <a:t>Release of fatty acids from adipose tissue</a:t>
            </a:r>
          </a:p>
          <a:p>
            <a:pPr marL="329184" lvl="1" indent="0">
              <a:buNone/>
            </a:pPr>
            <a:r>
              <a:rPr lang="en-US" sz="2400" dirty="0" smtClean="0">
                <a:solidFill>
                  <a:schemeClr val="accent1">
                    <a:lumMod val="75000"/>
                  </a:schemeClr>
                </a:solidFill>
              </a:rPr>
              <a:t>What are other effects in the body with respect to blood flow and blood pressure in a short-term stress response?</a:t>
            </a:r>
          </a:p>
          <a:p>
            <a:endParaRPr lang="en-US" sz="2400" dirty="0" smtClean="0">
              <a:cs typeface="Times New Roman" pitchFamily="18" charset="0"/>
            </a:endParaRPr>
          </a:p>
          <a:p>
            <a:r>
              <a:rPr lang="en-US" sz="2400" dirty="0" smtClean="0">
                <a:cs typeface="Times New Roman" pitchFamily="18" charset="0"/>
              </a:rPr>
              <a:t>Long term:</a:t>
            </a:r>
          </a:p>
          <a:p>
            <a:pPr lvl="1"/>
            <a:r>
              <a:rPr lang="en-US" sz="2600" dirty="0">
                <a:cs typeface="Times New Roman" pitchFamily="18" charset="0"/>
              </a:rPr>
              <a:t>The long-term stress response is a compromise in which the </a:t>
            </a:r>
            <a:r>
              <a:rPr lang="en-US" sz="2600" dirty="0">
                <a:solidFill>
                  <a:schemeClr val="accent2"/>
                </a:solidFill>
                <a:cs typeface="Times New Roman" pitchFamily="18" charset="0"/>
              </a:rPr>
              <a:t>fuel requirements of the brain are met</a:t>
            </a:r>
            <a:r>
              <a:rPr lang="en-US" sz="2600" dirty="0">
                <a:cs typeface="Times New Roman" pitchFamily="18" charset="0"/>
              </a:rPr>
              <a:t> at the expense of other tissues and organs.</a:t>
            </a:r>
          </a:p>
          <a:p>
            <a:pPr lvl="2"/>
            <a:r>
              <a:rPr lang="en-US" sz="2200" dirty="0" smtClean="0">
                <a:cs typeface="Times New Roman" pitchFamily="18" charset="0"/>
              </a:rPr>
              <a:t>The </a:t>
            </a:r>
            <a:r>
              <a:rPr lang="en-US" sz="2200" dirty="0">
                <a:cs typeface="Times New Roman" pitchFamily="18" charset="0"/>
              </a:rPr>
              <a:t>primary role of glucocorticoids during prolonged stress in humans is to </a:t>
            </a:r>
            <a:r>
              <a:rPr lang="en-US" sz="2200" dirty="0">
                <a:solidFill>
                  <a:schemeClr val="accent2"/>
                </a:solidFill>
                <a:cs typeface="Times New Roman" pitchFamily="18" charset="0"/>
              </a:rPr>
              <a:t>ensure the continued availability of fuel</a:t>
            </a:r>
            <a:r>
              <a:rPr lang="en-US" sz="2200" dirty="0">
                <a:cs typeface="Times New Roman" pitchFamily="18" charset="0"/>
              </a:rPr>
              <a:t> molecules to support important body functions.</a:t>
            </a:r>
          </a:p>
          <a:p>
            <a:pPr lvl="3"/>
            <a:r>
              <a:rPr lang="en-US" sz="1900" dirty="0">
                <a:cs typeface="Times New Roman" pitchFamily="18" charset="0"/>
              </a:rPr>
              <a:t>Promote glucose synthesis from muscle proteins</a:t>
            </a:r>
          </a:p>
          <a:p>
            <a:pPr lvl="3"/>
            <a:r>
              <a:rPr lang="en-US" sz="1900" dirty="0">
                <a:cs typeface="Times New Roman" pitchFamily="18" charset="0"/>
              </a:rPr>
              <a:t>How do glucocorticoids affect the immune system?</a:t>
            </a:r>
          </a:p>
          <a:p>
            <a:pPr lvl="2"/>
            <a:r>
              <a:rPr lang="en-US" sz="2200" dirty="0" smtClean="0">
                <a:cs typeface="Times New Roman" pitchFamily="18" charset="0"/>
              </a:rPr>
              <a:t>The </a:t>
            </a:r>
            <a:r>
              <a:rPr lang="en-US" sz="2200" dirty="0">
                <a:cs typeface="Times New Roman" pitchFamily="18" charset="0"/>
              </a:rPr>
              <a:t>primary role of mineralocorticoids during prolonged stress in humans is to </a:t>
            </a:r>
            <a:r>
              <a:rPr lang="en-US" sz="2200" dirty="0">
                <a:solidFill>
                  <a:schemeClr val="accent2"/>
                </a:solidFill>
                <a:cs typeface="Times New Roman" pitchFamily="18" charset="0"/>
              </a:rPr>
              <a:t>maintain salt and water balance</a:t>
            </a:r>
            <a:r>
              <a:rPr lang="en-US" sz="2200" dirty="0">
                <a:cs typeface="Times New Roman" pitchFamily="18" charset="0"/>
              </a:rPr>
              <a:t>.</a:t>
            </a:r>
          </a:p>
          <a:p>
            <a:pPr lvl="3"/>
            <a:r>
              <a:rPr lang="en-US" sz="1900" dirty="0">
                <a:cs typeface="Times New Roman" pitchFamily="18" charset="0"/>
              </a:rPr>
              <a:t>Aldosterone promotes kidneys to reabsorb minerals</a:t>
            </a:r>
          </a:p>
          <a:p>
            <a:pPr lvl="3"/>
            <a:r>
              <a:rPr lang="en-US" sz="1900" dirty="0">
                <a:cs typeface="Times New Roman" pitchFamily="18" charset="0"/>
              </a:rPr>
              <a:t>How would this affect blood pressure and volume?</a:t>
            </a:r>
          </a:p>
          <a:p>
            <a:pPr lvl="1"/>
            <a:endParaRPr lang="en-US" sz="1800" dirty="0"/>
          </a:p>
          <a:p>
            <a:endParaRPr lang="en-US" sz="2400" dirty="0">
              <a:cs typeface="Times New Roman" pitchFamily="18" charset="0"/>
            </a:endParaRPr>
          </a:p>
          <a:p>
            <a:pPr lvl="1"/>
            <a:endParaRPr lang="en-US" sz="2400" dirty="0" smtClean="0">
              <a:cs typeface="Times New Roman" pitchFamily="18" charset="0"/>
            </a:endParaRPr>
          </a:p>
          <a:p>
            <a:pPr eaLnBrk="1" hangingPunct="1"/>
            <a:endParaRPr lang="en-US" sz="2400" dirty="0" smtClean="0"/>
          </a:p>
        </p:txBody>
      </p:sp>
      <p:sp>
        <p:nvSpPr>
          <p:cNvPr id="2" name="Slide Number Placeholder 1"/>
          <p:cNvSpPr>
            <a:spLocks noGrp="1"/>
          </p:cNvSpPr>
          <p:nvPr>
            <p:ph type="sldNum" sz="quarter" idx="12"/>
          </p:nvPr>
        </p:nvSpPr>
        <p:spPr/>
        <p:txBody>
          <a:bodyPr/>
          <a:lstStyle/>
          <a:p>
            <a:fld id="{FD1241E7-FF90-4753-95A5-3225C54219D3}" type="slidenum">
              <a:rPr lang="en-US" smtClean="0"/>
              <a:pPr/>
              <a:t>15</a:t>
            </a:fld>
            <a:endParaRPr lang="en-US"/>
          </a:p>
        </p:txBody>
      </p:sp>
    </p:spTree>
    <p:custDataLst>
      <p:tags r:id="rId1"/>
    </p:custDataLst>
    <p:extLst>
      <p:ext uri="{BB962C8B-B14F-4D97-AF65-F5344CB8AC3E}">
        <p14:creationId xmlns:p14="http://schemas.microsoft.com/office/powerpoint/2010/main" val="2179183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5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6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4" descr="45_13StressAdrenals_L.jpg"/>
          <p:cNvPicPr>
            <a:picLocks noChangeAspect="1" noChangeArrowheads="1"/>
          </p:cNvPicPr>
          <p:nvPr/>
        </p:nvPicPr>
        <p:blipFill>
          <a:blip r:embed="rId4" cstate="print"/>
          <a:srcRect/>
          <a:stretch>
            <a:fillRect/>
          </a:stretch>
        </p:blipFill>
        <p:spPr bwMode="auto">
          <a:xfrm>
            <a:off x="0" y="0"/>
            <a:ext cx="9147459" cy="6781800"/>
          </a:xfrm>
          <a:prstGeom prst="rect">
            <a:avLst/>
          </a:prstGeom>
          <a:noFill/>
          <a:ln w="9525">
            <a:noFill/>
            <a:miter lim="800000"/>
            <a:headEnd/>
            <a:tailEnd/>
          </a:ln>
        </p:spPr>
      </p:pic>
      <p:sp>
        <p:nvSpPr>
          <p:cNvPr id="4" name="Text Box 5"/>
          <p:cNvSpPr txBox="1">
            <a:spLocks noChangeArrowheads="1"/>
          </p:cNvSpPr>
          <p:nvPr/>
        </p:nvSpPr>
        <p:spPr bwMode="auto">
          <a:xfrm>
            <a:off x="3962400" y="6540500"/>
            <a:ext cx="3352800" cy="304800"/>
          </a:xfrm>
          <a:prstGeom prst="rect">
            <a:avLst/>
          </a:prstGeom>
          <a:noFill/>
          <a:ln w="9525">
            <a:noFill/>
            <a:miter lim="800000"/>
            <a:headEnd/>
            <a:tailEnd/>
          </a:ln>
        </p:spPr>
        <p:txBody>
          <a:bodyPr>
            <a:spAutoFit/>
          </a:bodyPr>
          <a:lstStyle/>
          <a:p>
            <a:pPr>
              <a:spcBef>
                <a:spcPct val="50000"/>
              </a:spcBef>
            </a:pPr>
            <a:r>
              <a:rPr lang="en-US" sz="1400" dirty="0"/>
              <a:t>Fig </a:t>
            </a:r>
            <a:r>
              <a:rPr lang="en-US" sz="1400" dirty="0" smtClean="0"/>
              <a:t>45.21 </a:t>
            </a:r>
            <a:r>
              <a:rPr lang="en-US" sz="1400" dirty="0"/>
              <a:t>Campbell &amp; Reece</a:t>
            </a:r>
          </a:p>
        </p:txBody>
      </p:sp>
      <p:sp>
        <p:nvSpPr>
          <p:cNvPr id="5" name="TextBox 4"/>
          <p:cNvSpPr txBox="1"/>
          <p:nvPr/>
        </p:nvSpPr>
        <p:spPr>
          <a:xfrm>
            <a:off x="6629400" y="2209800"/>
            <a:ext cx="2362200" cy="276999"/>
          </a:xfrm>
          <a:prstGeom prst="rect">
            <a:avLst/>
          </a:prstGeom>
          <a:noFill/>
        </p:spPr>
        <p:txBody>
          <a:bodyPr wrap="square" rtlCol="0">
            <a:spAutoFit/>
          </a:bodyPr>
          <a:lstStyle/>
          <a:p>
            <a:r>
              <a:rPr lang="en-US" sz="1200" b="1" dirty="0" smtClean="0"/>
              <a:t>Adrenocorticotropic hormone</a:t>
            </a:r>
            <a:endParaRPr lang="en-US" sz="1200" b="1" dirty="0"/>
          </a:p>
        </p:txBody>
      </p:sp>
      <p:sp>
        <p:nvSpPr>
          <p:cNvPr id="6" name="TextBox 5"/>
          <p:cNvSpPr txBox="1"/>
          <p:nvPr/>
        </p:nvSpPr>
        <p:spPr>
          <a:xfrm>
            <a:off x="5029200" y="1524000"/>
            <a:ext cx="2362200" cy="276999"/>
          </a:xfrm>
          <a:prstGeom prst="rect">
            <a:avLst/>
          </a:prstGeom>
          <a:noFill/>
        </p:spPr>
        <p:txBody>
          <a:bodyPr wrap="square" rtlCol="0">
            <a:spAutoFit/>
          </a:bodyPr>
          <a:lstStyle/>
          <a:p>
            <a:r>
              <a:rPr lang="en-US" sz="1200" b="1" dirty="0" err="1" smtClean="0"/>
              <a:t>Corticotropin</a:t>
            </a:r>
            <a:r>
              <a:rPr lang="en-US" sz="1200" b="1" dirty="0" smtClean="0"/>
              <a:t> releasing hormone</a:t>
            </a:r>
            <a:endParaRPr lang="en-US" sz="1200" b="1" dirty="0"/>
          </a:p>
        </p:txBody>
      </p:sp>
      <p:sp>
        <p:nvSpPr>
          <p:cNvPr id="7" name="TextBox 6"/>
          <p:cNvSpPr txBox="1"/>
          <p:nvPr/>
        </p:nvSpPr>
        <p:spPr>
          <a:xfrm>
            <a:off x="3124200" y="5257800"/>
            <a:ext cx="2214497" cy="707886"/>
          </a:xfrm>
          <a:prstGeom prst="rect">
            <a:avLst/>
          </a:prstGeom>
          <a:noFill/>
        </p:spPr>
        <p:txBody>
          <a:bodyPr wrap="square" rtlCol="0">
            <a:spAutoFit/>
          </a:bodyPr>
          <a:lstStyle/>
          <a:p>
            <a:pPr algn="ctr"/>
            <a:r>
              <a:rPr lang="en-US" sz="2000" b="1" dirty="0" smtClean="0"/>
              <a:t>Note different sources of glucose</a:t>
            </a:r>
            <a:endParaRPr lang="en-US" sz="2000" b="1" dirty="0"/>
          </a:p>
        </p:txBody>
      </p:sp>
      <p:sp>
        <p:nvSpPr>
          <p:cNvPr id="2" name="Slide Number Placeholder 1"/>
          <p:cNvSpPr>
            <a:spLocks noGrp="1"/>
          </p:cNvSpPr>
          <p:nvPr>
            <p:ph type="sldNum" sz="quarter" idx="12"/>
          </p:nvPr>
        </p:nvSpPr>
        <p:spPr/>
        <p:txBody>
          <a:bodyPr/>
          <a:lstStyle/>
          <a:p>
            <a:fld id="{FD1241E7-FF90-4753-95A5-3225C54219D3}" type="slidenum">
              <a:rPr lang="en-US" smtClean="0"/>
              <a:pPr/>
              <a:t>16</a:t>
            </a:fld>
            <a:endParaRPr lang="en-US"/>
          </a:p>
        </p:txBody>
      </p:sp>
    </p:spTree>
    <p:custDataLst>
      <p:tags r:id="rId1"/>
    </p:custDataLst>
    <p:extLst>
      <p:ext uri="{BB962C8B-B14F-4D97-AF65-F5344CB8AC3E}">
        <p14:creationId xmlns:p14="http://schemas.microsoft.com/office/powerpoint/2010/main" val="3802808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fontScale="90000"/>
          </a:bodyPr>
          <a:lstStyle/>
          <a:p>
            <a:r>
              <a:rPr lang="en-US" dirty="0" smtClean="0">
                <a:cs typeface="Times New Roman" pitchFamily="18" charset="0"/>
              </a:rPr>
              <a:t>Epinephrine mediates the fight or flight response</a:t>
            </a:r>
            <a:endParaRPr lang="en-US" dirty="0"/>
          </a:p>
        </p:txBody>
      </p:sp>
      <p:sp>
        <p:nvSpPr>
          <p:cNvPr id="3" name="TextBox 2"/>
          <p:cNvSpPr txBox="1"/>
          <p:nvPr/>
        </p:nvSpPr>
        <p:spPr>
          <a:xfrm>
            <a:off x="39189" y="4648200"/>
            <a:ext cx="2686594" cy="1200329"/>
          </a:xfrm>
          <a:prstGeom prst="rect">
            <a:avLst/>
          </a:prstGeom>
          <a:noFill/>
        </p:spPr>
        <p:txBody>
          <a:bodyPr wrap="square" rtlCol="0">
            <a:spAutoFit/>
          </a:bodyPr>
          <a:lstStyle/>
          <a:p>
            <a:pPr algn="ctr"/>
            <a:r>
              <a:rPr lang="en-US" b="1" dirty="0" smtClean="0"/>
              <a:t>How are all these different responses mediated by one hormone?</a:t>
            </a:r>
            <a:endParaRPr lang="en-US" b="1" dirty="0"/>
          </a:p>
        </p:txBody>
      </p:sp>
      <p:sp>
        <p:nvSpPr>
          <p:cNvPr id="5" name="Rectangle 4"/>
          <p:cNvSpPr/>
          <p:nvPr/>
        </p:nvSpPr>
        <p:spPr>
          <a:xfrm>
            <a:off x="39189" y="1371599"/>
            <a:ext cx="3169920" cy="2554545"/>
          </a:xfrm>
          <a:prstGeom prst="rect">
            <a:avLst/>
          </a:prstGeom>
        </p:spPr>
        <p:txBody>
          <a:bodyPr wrap="square">
            <a:spAutoFit/>
          </a:bodyPr>
          <a:lstStyle/>
          <a:p>
            <a:r>
              <a:rPr lang="en-US" sz="2000" dirty="0" smtClean="0">
                <a:cs typeface="Times New Roman" pitchFamily="18" charset="0"/>
              </a:rPr>
              <a:t>Stress response </a:t>
            </a:r>
            <a:r>
              <a:rPr lang="en-US" sz="2000" dirty="0">
                <a:cs typeface="Times New Roman" pitchFamily="18" charset="0"/>
              </a:rPr>
              <a:t>involves ENERGY </a:t>
            </a:r>
            <a:r>
              <a:rPr lang="en-US" sz="2000" dirty="0" smtClean="0">
                <a:cs typeface="Times New Roman" pitchFamily="18" charset="0"/>
              </a:rPr>
              <a:t>use; leads to a </a:t>
            </a:r>
            <a:r>
              <a:rPr lang="en-US" sz="2000" dirty="0">
                <a:cs typeface="Times New Roman" pitchFamily="18" charset="0"/>
              </a:rPr>
              <a:t>state of </a:t>
            </a:r>
            <a:r>
              <a:rPr lang="en-US" sz="2000" dirty="0">
                <a:solidFill>
                  <a:schemeClr val="accent2"/>
                </a:solidFill>
                <a:cs typeface="Times New Roman" pitchFamily="18" charset="0"/>
              </a:rPr>
              <a:t>heightened alertness and increased energy use</a:t>
            </a:r>
            <a:r>
              <a:rPr lang="en-US" sz="2000" dirty="0">
                <a:cs typeface="Times New Roman" pitchFamily="18" charset="0"/>
              </a:rPr>
              <a:t> that prepares the body for rapid, intense action such as fighting or fleeing</a:t>
            </a:r>
            <a:r>
              <a:rPr lang="en-US" sz="2000" dirty="0" smtClean="0">
                <a:cs typeface="Times New Roman" pitchFamily="18" charset="0"/>
              </a:rPr>
              <a:t>.</a:t>
            </a:r>
            <a:endParaRPr lang="en-US" sz="2000" dirty="0">
              <a:cs typeface="Times New Roman" pitchFamily="18" charset="0"/>
            </a:endParaRPr>
          </a:p>
        </p:txBody>
      </p:sp>
      <p:grpSp>
        <p:nvGrpSpPr>
          <p:cNvPr id="8" name="Group 7"/>
          <p:cNvGrpSpPr>
            <a:grpSpLocks noChangeAspect="1"/>
          </p:cNvGrpSpPr>
          <p:nvPr/>
        </p:nvGrpSpPr>
        <p:grpSpPr>
          <a:xfrm>
            <a:off x="2725783" y="1849461"/>
            <a:ext cx="6342017" cy="5008539"/>
            <a:chOff x="0" y="1282700"/>
            <a:chExt cx="6927885" cy="5471222"/>
          </a:xfrm>
        </p:grpSpPr>
        <p:pic>
          <p:nvPicPr>
            <p:cNvPr id="104450" name="Picture 2" descr="http://www.atomicmeme.com/_imgs/learninghub/stressbiol/body_fight_flight2.png"/>
            <p:cNvPicPr>
              <a:picLocks noChangeAspect="1" noChangeArrowheads="1"/>
            </p:cNvPicPr>
            <p:nvPr/>
          </p:nvPicPr>
          <p:blipFill rotWithShape="1">
            <a:blip r:embed="rId3">
              <a:extLst>
                <a:ext uri="{28A0092B-C50C-407E-A947-70E740481C1C}">
                  <a14:useLocalDpi xmlns:a14="http://schemas.microsoft.com/office/drawing/2010/main" val="0"/>
                </a:ext>
              </a:extLst>
            </a:blip>
            <a:srcRect l="4247" t="14319" r="5379"/>
            <a:stretch/>
          </p:blipFill>
          <p:spPr bwMode="auto">
            <a:xfrm>
              <a:off x="0" y="1282700"/>
              <a:ext cx="6927885" cy="547122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303520" y="6019800"/>
              <a:ext cx="1624365"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229894" y="5860869"/>
              <a:ext cx="373380" cy="158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Slide Number Placeholder 5"/>
          <p:cNvSpPr>
            <a:spLocks noGrp="1"/>
          </p:cNvSpPr>
          <p:nvPr>
            <p:ph type="sldNum" sz="quarter" idx="12"/>
          </p:nvPr>
        </p:nvSpPr>
        <p:spPr/>
        <p:txBody>
          <a:bodyPr/>
          <a:lstStyle/>
          <a:p>
            <a:fld id="{FD1241E7-FF90-4753-95A5-3225C54219D3}" type="slidenum">
              <a:rPr lang="en-US" smtClean="0"/>
              <a:pPr/>
              <a:t>17</a:t>
            </a:fld>
            <a:endParaRPr lang="en-US"/>
          </a:p>
        </p:txBody>
      </p:sp>
    </p:spTree>
    <p:extLst>
      <p:ext uri="{BB962C8B-B14F-4D97-AF65-F5344CB8AC3E}">
        <p14:creationId xmlns:p14="http://schemas.microsoft.com/office/powerpoint/2010/main" val="1602846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4" descr="47_F10c.jpg                                                    0000001Bart                            BD8C2DD0:"/>
          <p:cNvPicPr>
            <a:picLocks noChangeAspect="1" noChangeArrowheads="1"/>
          </p:cNvPicPr>
          <p:nvPr/>
        </p:nvPicPr>
        <p:blipFill>
          <a:blip r:embed="rId4" cstate="print"/>
          <a:srcRect/>
          <a:stretch>
            <a:fillRect/>
          </a:stretch>
        </p:blipFill>
        <p:spPr bwMode="auto">
          <a:xfrm>
            <a:off x="381000" y="533400"/>
            <a:ext cx="8302625" cy="5514975"/>
          </a:xfrm>
          <a:prstGeom prst="rect">
            <a:avLst/>
          </a:prstGeom>
          <a:noFill/>
          <a:ln w="9525">
            <a:noFill/>
            <a:miter lim="800000"/>
            <a:headEnd/>
            <a:tailEnd/>
          </a:ln>
        </p:spPr>
      </p:pic>
      <p:sp>
        <p:nvSpPr>
          <p:cNvPr id="33795" name="TextBox 2"/>
          <p:cNvSpPr txBox="1">
            <a:spLocks noChangeArrowheads="1"/>
          </p:cNvSpPr>
          <p:nvPr/>
        </p:nvSpPr>
        <p:spPr bwMode="auto">
          <a:xfrm>
            <a:off x="5867400" y="1600200"/>
            <a:ext cx="2895600" cy="1200150"/>
          </a:xfrm>
          <a:prstGeom prst="rect">
            <a:avLst/>
          </a:prstGeom>
          <a:noFill/>
          <a:ln w="9525">
            <a:noFill/>
            <a:miter lim="800000"/>
            <a:headEnd/>
            <a:tailEnd/>
          </a:ln>
        </p:spPr>
        <p:txBody>
          <a:bodyPr>
            <a:spAutoFit/>
          </a:bodyPr>
          <a:lstStyle/>
          <a:p>
            <a:r>
              <a:rPr lang="en-US"/>
              <a:t>1. Hypothalamus responds to stimuli and produces </a:t>
            </a:r>
            <a:r>
              <a:rPr lang="en-US">
                <a:solidFill>
                  <a:srgbClr val="0070C0"/>
                </a:solidFill>
              </a:rPr>
              <a:t>corticotropin-releasing hormone (CRH)</a:t>
            </a:r>
          </a:p>
        </p:txBody>
      </p:sp>
      <p:sp>
        <p:nvSpPr>
          <p:cNvPr id="4" name="TextBox 3"/>
          <p:cNvSpPr txBox="1">
            <a:spLocks noChangeArrowheads="1"/>
          </p:cNvSpPr>
          <p:nvPr/>
        </p:nvSpPr>
        <p:spPr bwMode="auto">
          <a:xfrm>
            <a:off x="533400" y="3657600"/>
            <a:ext cx="2286000" cy="1200329"/>
          </a:xfrm>
          <a:prstGeom prst="rect">
            <a:avLst/>
          </a:prstGeom>
          <a:noFill/>
          <a:ln w="9525">
            <a:noFill/>
            <a:miter lim="800000"/>
            <a:headEnd/>
            <a:tailEnd/>
          </a:ln>
        </p:spPr>
        <p:txBody>
          <a:bodyPr>
            <a:spAutoFit/>
          </a:bodyPr>
          <a:lstStyle/>
          <a:p>
            <a:r>
              <a:rPr lang="en-US" dirty="0"/>
              <a:t>2. Anterior pituitary releases </a:t>
            </a:r>
            <a:r>
              <a:rPr lang="en-US" dirty="0" err="1" smtClean="0">
                <a:solidFill>
                  <a:srgbClr val="0070C0"/>
                </a:solidFill>
              </a:rPr>
              <a:t>adrenocorticotropin</a:t>
            </a:r>
            <a:r>
              <a:rPr lang="en-US" dirty="0" smtClean="0">
                <a:solidFill>
                  <a:srgbClr val="0070C0"/>
                </a:solidFill>
              </a:rPr>
              <a:t> hormone (ACTH)</a:t>
            </a:r>
            <a:endParaRPr lang="en-US" dirty="0">
              <a:solidFill>
                <a:srgbClr val="0070C0"/>
              </a:solidFill>
            </a:endParaRPr>
          </a:p>
        </p:txBody>
      </p:sp>
      <p:sp>
        <p:nvSpPr>
          <p:cNvPr id="5" name="TextBox 4"/>
          <p:cNvSpPr txBox="1">
            <a:spLocks noChangeArrowheads="1"/>
          </p:cNvSpPr>
          <p:nvPr/>
        </p:nvSpPr>
        <p:spPr bwMode="auto">
          <a:xfrm>
            <a:off x="7010400" y="4267200"/>
            <a:ext cx="2209800" cy="923330"/>
          </a:xfrm>
          <a:prstGeom prst="rect">
            <a:avLst/>
          </a:prstGeom>
          <a:noFill/>
          <a:ln w="9525">
            <a:noFill/>
            <a:miter lim="800000"/>
            <a:headEnd/>
            <a:tailEnd/>
          </a:ln>
        </p:spPr>
        <p:txBody>
          <a:bodyPr wrap="square">
            <a:spAutoFit/>
          </a:bodyPr>
          <a:lstStyle/>
          <a:p>
            <a:r>
              <a:rPr lang="en-US" dirty="0"/>
              <a:t>3. ACTH stimulates cortex to release </a:t>
            </a:r>
            <a:r>
              <a:rPr lang="en-US" dirty="0" smtClean="0">
                <a:solidFill>
                  <a:srgbClr val="0070C0"/>
                </a:solidFill>
              </a:rPr>
              <a:t>cortisol (and others)</a:t>
            </a:r>
            <a:endParaRPr lang="en-US" dirty="0">
              <a:solidFill>
                <a:srgbClr val="0070C0"/>
              </a:solidFill>
            </a:endParaRPr>
          </a:p>
        </p:txBody>
      </p:sp>
      <p:sp>
        <p:nvSpPr>
          <p:cNvPr id="6" name="TextBox 5"/>
          <p:cNvSpPr txBox="1">
            <a:spLocks noChangeArrowheads="1"/>
          </p:cNvSpPr>
          <p:nvPr/>
        </p:nvSpPr>
        <p:spPr bwMode="auto">
          <a:xfrm>
            <a:off x="2667000" y="5715000"/>
            <a:ext cx="3810000" cy="646113"/>
          </a:xfrm>
          <a:prstGeom prst="rect">
            <a:avLst/>
          </a:prstGeom>
          <a:noFill/>
          <a:ln w="9525">
            <a:noFill/>
            <a:miter lim="800000"/>
            <a:headEnd/>
            <a:tailEnd/>
          </a:ln>
        </p:spPr>
        <p:txBody>
          <a:bodyPr>
            <a:spAutoFit/>
          </a:bodyPr>
          <a:lstStyle/>
          <a:p>
            <a:r>
              <a:rPr lang="en-US"/>
              <a:t>4. High levels of cortisol inhibits release of </a:t>
            </a:r>
            <a:r>
              <a:rPr lang="en-US">
                <a:solidFill>
                  <a:srgbClr val="0070C0"/>
                </a:solidFill>
              </a:rPr>
              <a:t>ACTH and CRH</a:t>
            </a:r>
          </a:p>
        </p:txBody>
      </p:sp>
      <p:sp>
        <p:nvSpPr>
          <p:cNvPr id="7" name="Text Box 5"/>
          <p:cNvSpPr txBox="1">
            <a:spLocks noChangeArrowheads="1"/>
          </p:cNvSpPr>
          <p:nvPr/>
        </p:nvSpPr>
        <p:spPr bwMode="auto">
          <a:xfrm>
            <a:off x="5791200" y="6553200"/>
            <a:ext cx="3352800" cy="304800"/>
          </a:xfrm>
          <a:prstGeom prst="rect">
            <a:avLst/>
          </a:prstGeom>
          <a:noFill/>
          <a:ln w="9525">
            <a:noFill/>
            <a:miter lim="800000"/>
            <a:headEnd/>
            <a:tailEnd/>
          </a:ln>
        </p:spPr>
        <p:txBody>
          <a:bodyPr>
            <a:spAutoFit/>
          </a:bodyPr>
          <a:lstStyle/>
          <a:p>
            <a:pPr algn="r">
              <a:spcBef>
                <a:spcPct val="50000"/>
              </a:spcBef>
            </a:pPr>
            <a:r>
              <a:rPr lang="en-US" sz="1400" dirty="0" smtClean="0"/>
              <a:t>Freeman 4e 47.10</a:t>
            </a:r>
            <a:endParaRPr lang="en-US" sz="1400" dirty="0"/>
          </a:p>
        </p:txBody>
      </p:sp>
      <p:sp>
        <p:nvSpPr>
          <p:cNvPr id="2" name="Slide Number Placeholder 1"/>
          <p:cNvSpPr>
            <a:spLocks noGrp="1"/>
          </p:cNvSpPr>
          <p:nvPr>
            <p:ph type="sldNum" sz="quarter" idx="12"/>
          </p:nvPr>
        </p:nvSpPr>
        <p:spPr/>
        <p:txBody>
          <a:bodyPr/>
          <a:lstStyle/>
          <a:p>
            <a:fld id="{FD1241E7-FF90-4753-95A5-3225C54219D3}" type="slidenum">
              <a:rPr lang="en-US" smtClean="0"/>
              <a:pPr/>
              <a:t>18</a:t>
            </a:fld>
            <a:endParaRPr lang="en-US"/>
          </a:p>
        </p:txBody>
      </p:sp>
    </p:spTree>
    <p:custDataLst>
      <p:tags r:id="rId1"/>
    </p:custDataLst>
    <p:extLst>
      <p:ext uri="{BB962C8B-B14F-4D97-AF65-F5344CB8AC3E}">
        <p14:creationId xmlns:p14="http://schemas.microsoft.com/office/powerpoint/2010/main" val="405851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idx="4294967295"/>
          </p:nvPr>
        </p:nvSpPr>
        <p:spPr>
          <a:xfrm>
            <a:off x="0" y="427038"/>
            <a:ext cx="3505200" cy="1401762"/>
          </a:xfrm>
        </p:spPr>
        <p:txBody>
          <a:bodyPr/>
          <a:lstStyle/>
          <a:p>
            <a:pPr algn="l"/>
            <a:r>
              <a:rPr lang="en-US" sz="2400" dirty="0" smtClean="0"/>
              <a:t>Cortisol normally exhibits a daily cycle…</a:t>
            </a:r>
            <a:br>
              <a:rPr lang="en-US" sz="2400" dirty="0" smtClean="0"/>
            </a:br>
            <a:endParaRPr lang="en-US" sz="2400" dirty="0" smtClean="0"/>
          </a:p>
        </p:txBody>
      </p:sp>
      <p:pic>
        <p:nvPicPr>
          <p:cNvPr id="34819" name="Picture 7"/>
          <p:cNvPicPr>
            <a:picLocks noChangeAspect="1" noChangeArrowheads="1"/>
          </p:cNvPicPr>
          <p:nvPr/>
        </p:nvPicPr>
        <p:blipFill>
          <a:blip r:embed="rId4" cstate="print"/>
          <a:srcRect/>
          <a:stretch>
            <a:fillRect/>
          </a:stretch>
        </p:blipFill>
        <p:spPr bwMode="auto">
          <a:xfrm>
            <a:off x="3581400" y="533400"/>
            <a:ext cx="5370513" cy="4572000"/>
          </a:xfrm>
          <a:prstGeom prst="rect">
            <a:avLst/>
          </a:prstGeom>
          <a:noFill/>
          <a:ln w="9525">
            <a:noFill/>
            <a:miter lim="800000"/>
            <a:headEnd/>
            <a:tailEnd/>
          </a:ln>
        </p:spPr>
      </p:pic>
      <p:sp>
        <p:nvSpPr>
          <p:cNvPr id="2" name="Rectangle 1"/>
          <p:cNvSpPr/>
          <p:nvPr/>
        </p:nvSpPr>
        <p:spPr>
          <a:xfrm>
            <a:off x="4800600" y="914400"/>
            <a:ext cx="3810000" cy="106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76200" y="1905000"/>
            <a:ext cx="3505200" cy="1401762"/>
          </a:xfrm>
          <a:prstGeom prst="rect">
            <a:avLst/>
          </a:prstGeom>
        </p:spPr>
        <p:txBody>
          <a:bodyPr anchor="b" anchorCtr="0">
            <a:normAutofit/>
            <a:scene3d>
              <a:camera prst="orthographicFront"/>
              <a:lightRig rig="soft" dir="t">
                <a:rot lat="0" lon="0" rev="2100000"/>
              </a:lightRig>
            </a:scene3d>
            <a:sp3d prstMaterial="matte">
              <a:bevelT w="38100" h="38100"/>
            </a:sp3d>
          </a:bodyPr>
          <a:lstStyle>
            <a:defPPr>
              <a:defRPr sz="4400">
                <a:solidFill>
                  <a:schemeClr val="tx2">
                    <a:shade val="85000"/>
                    <a:satMod val="150000"/>
                  </a:schemeClr>
                </a:solidFill>
                <a:latin typeface="+mj-lt"/>
                <a:ea typeface="+mj-ea"/>
                <a:cs typeface="+mj-cs"/>
              </a:defRPr>
            </a:defPPr>
            <a:lvl1pPr algn="ctr" eaLnBrk="1" hangingPunct="1">
              <a:buNone/>
              <a:defRPr lang="en-US" sz="4800" b="1" strike="noStrike" kern="1200" baseline="0" dirty="0" smtClean="0">
                <a:solidFill>
                  <a:schemeClr val="tx2">
                    <a:shade val="85000"/>
                    <a:satMod val="150000"/>
                  </a:schemeClr>
                </a:solidFill>
                <a:effectLst>
                  <a:outerShdw blurRad="63500" dist="38100" dir="8220000" algn="tl" rotWithShape="0">
                    <a:srgbClr val="000000">
                      <a:alpha val="30000"/>
                    </a:srgbClr>
                  </a:outerShdw>
                </a:effectLst>
                <a:latin typeface="+mj-lt"/>
                <a:ea typeface="+mj-lt"/>
                <a:cs typeface="+mj-lt"/>
              </a:defRPr>
            </a:lvl1pPr>
          </a:lstStyle>
          <a:p>
            <a:pPr algn="l"/>
            <a:r>
              <a:rPr lang="en-US" sz="2400" dirty="0" smtClean="0"/>
              <a:t>Except when the body is under long-term stress.</a:t>
            </a:r>
            <a:endParaRPr lang="en-US" sz="2400" dirty="0"/>
          </a:p>
        </p:txBody>
      </p:sp>
      <p:sp>
        <p:nvSpPr>
          <p:cNvPr id="7" name="Text Box 5"/>
          <p:cNvSpPr txBox="1">
            <a:spLocks noChangeArrowheads="1"/>
          </p:cNvSpPr>
          <p:nvPr/>
        </p:nvSpPr>
        <p:spPr bwMode="auto">
          <a:xfrm>
            <a:off x="5791200" y="6553200"/>
            <a:ext cx="3352800" cy="304800"/>
          </a:xfrm>
          <a:prstGeom prst="rect">
            <a:avLst/>
          </a:prstGeom>
          <a:noFill/>
          <a:ln w="9525">
            <a:noFill/>
            <a:miter lim="800000"/>
            <a:headEnd/>
            <a:tailEnd/>
          </a:ln>
        </p:spPr>
        <p:txBody>
          <a:bodyPr>
            <a:spAutoFit/>
          </a:bodyPr>
          <a:lstStyle/>
          <a:p>
            <a:pPr algn="r">
              <a:spcBef>
                <a:spcPct val="50000"/>
              </a:spcBef>
            </a:pPr>
            <a:r>
              <a:rPr lang="en-US" sz="1400" dirty="0" smtClean="0"/>
              <a:t>Freeman 4e 47.11</a:t>
            </a:r>
            <a:endParaRPr lang="en-US" sz="1400" dirty="0"/>
          </a:p>
        </p:txBody>
      </p:sp>
      <p:sp>
        <p:nvSpPr>
          <p:cNvPr id="3" name="Slide Number Placeholder 2"/>
          <p:cNvSpPr>
            <a:spLocks noGrp="1"/>
          </p:cNvSpPr>
          <p:nvPr>
            <p:ph type="sldNum" sz="quarter" idx="12"/>
          </p:nvPr>
        </p:nvSpPr>
        <p:spPr/>
        <p:txBody>
          <a:bodyPr/>
          <a:lstStyle/>
          <a:p>
            <a:fld id="{FD1241E7-FF90-4753-95A5-3225C54219D3}" type="slidenum">
              <a:rPr lang="en-US" smtClean="0"/>
              <a:pPr/>
              <a:t>19</a:t>
            </a:fld>
            <a:endParaRPr lang="en-US"/>
          </a:p>
        </p:txBody>
      </p:sp>
    </p:spTree>
    <p:custDataLst>
      <p:tags r:id="rId1"/>
    </p:custDataLst>
    <p:extLst>
      <p:ext uri="{BB962C8B-B14F-4D97-AF65-F5344CB8AC3E}">
        <p14:creationId xmlns:p14="http://schemas.microsoft.com/office/powerpoint/2010/main" val="120242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4" descr="&#10;47_F01.jpg                                                     0000001Bart                            BD8C2DD0:"/>
          <p:cNvPicPr>
            <a:picLocks noChangeAspect="1" noChangeArrowheads="1"/>
          </p:cNvPicPr>
          <p:nvPr/>
        </p:nvPicPr>
        <p:blipFill>
          <a:blip r:embed="rId4" cstate="print"/>
          <a:srcRect/>
          <a:stretch>
            <a:fillRect/>
          </a:stretch>
        </p:blipFill>
        <p:spPr bwMode="auto">
          <a:xfrm>
            <a:off x="4572000" y="166688"/>
            <a:ext cx="4430713" cy="6386512"/>
          </a:xfrm>
          <a:prstGeom prst="rect">
            <a:avLst/>
          </a:prstGeom>
          <a:noFill/>
          <a:ln w="9525">
            <a:noFill/>
            <a:miter lim="800000"/>
            <a:headEnd/>
            <a:tailEnd/>
          </a:ln>
        </p:spPr>
      </p:pic>
      <p:sp>
        <p:nvSpPr>
          <p:cNvPr id="4099" name="Rectangle 5"/>
          <p:cNvSpPr>
            <a:spLocks noChangeArrowheads="1"/>
          </p:cNvSpPr>
          <p:nvPr/>
        </p:nvSpPr>
        <p:spPr bwMode="auto">
          <a:xfrm>
            <a:off x="4343400" y="1905000"/>
            <a:ext cx="4724400" cy="1219200"/>
          </a:xfrm>
          <a:prstGeom prst="rect">
            <a:avLst/>
          </a:prstGeom>
          <a:noFill/>
          <a:ln w="12700">
            <a:solidFill>
              <a:srgbClr val="FF0000"/>
            </a:solidFill>
            <a:miter lim="800000"/>
            <a:headEnd/>
            <a:tailEnd/>
          </a:ln>
        </p:spPr>
        <p:txBody>
          <a:bodyPr wrap="none" anchor="ctr"/>
          <a:lstStyle/>
          <a:p>
            <a:endParaRPr lang="en-US" sz="2400">
              <a:latin typeface="Times New Roman" pitchFamily="18" charset="0"/>
            </a:endParaRPr>
          </a:p>
        </p:txBody>
      </p:sp>
      <p:sp>
        <p:nvSpPr>
          <p:cNvPr id="5" name="Rectangle 5"/>
          <p:cNvSpPr>
            <a:spLocks noChangeArrowheads="1"/>
          </p:cNvSpPr>
          <p:nvPr/>
        </p:nvSpPr>
        <p:spPr bwMode="auto">
          <a:xfrm>
            <a:off x="4343400" y="3962400"/>
            <a:ext cx="4724400" cy="1219200"/>
          </a:xfrm>
          <a:prstGeom prst="rect">
            <a:avLst/>
          </a:prstGeom>
          <a:noFill/>
          <a:ln w="12700">
            <a:solidFill>
              <a:srgbClr val="FF0000"/>
            </a:solidFill>
            <a:miter lim="800000"/>
            <a:headEnd/>
            <a:tailEnd/>
          </a:ln>
        </p:spPr>
        <p:txBody>
          <a:bodyPr wrap="none" anchor="ctr"/>
          <a:lstStyle/>
          <a:p>
            <a:endParaRPr lang="en-US" sz="2400">
              <a:latin typeface="Times New Roman" pitchFamily="18" charset="0"/>
            </a:endParaRPr>
          </a:p>
        </p:txBody>
      </p:sp>
      <p:sp>
        <p:nvSpPr>
          <p:cNvPr id="6" name="Title 2"/>
          <p:cNvSpPr txBox="1">
            <a:spLocks/>
          </p:cNvSpPr>
          <p:nvPr/>
        </p:nvSpPr>
        <p:spPr>
          <a:xfrm>
            <a:off x="-197975" y="274637"/>
            <a:ext cx="5035086" cy="1143000"/>
          </a:xfrm>
          <a:prstGeom prst="rect">
            <a:avLst/>
          </a:prstGeom>
        </p:spPr>
        <p:txBody>
          <a:bodyPr>
            <a:normAutofit fontScale="90000" lnSpcReduction="20000"/>
          </a:bodyPr>
          <a:lstStyle>
            <a:defPPr>
              <a:defRPr sz="4400">
                <a:solidFill>
                  <a:schemeClr val="tx2">
                    <a:shade val="85000"/>
                    <a:satMod val="150000"/>
                  </a:schemeClr>
                </a:solidFill>
                <a:latin typeface="+mj-lt"/>
                <a:ea typeface="+mj-ea"/>
                <a:cs typeface="+mj-cs"/>
              </a:defRPr>
            </a:defPPr>
            <a:lvl1pPr algn="ctr" eaLnBrk="1" hangingPunct="1">
              <a:buNone/>
              <a:defRPr lang="en-US" sz="4800" b="1" strike="noStrike" kern="1200" baseline="0" dirty="0" smtClean="0">
                <a:solidFill>
                  <a:schemeClr val="tx2">
                    <a:shade val="85000"/>
                    <a:satMod val="150000"/>
                  </a:schemeClr>
                </a:solidFill>
                <a:effectLst>
                  <a:outerShdw blurRad="63500" dist="38100" dir="8220000" algn="tl" rotWithShape="0">
                    <a:srgbClr val="000000">
                      <a:alpha val="30000"/>
                    </a:srgbClr>
                  </a:outerShdw>
                </a:effectLst>
                <a:latin typeface="+mj-lt"/>
                <a:ea typeface="+mj-lt"/>
                <a:cs typeface="+mj-lt"/>
              </a:defRPr>
            </a:lvl1pPr>
          </a:lstStyle>
          <a:p>
            <a:r>
              <a:rPr lang="en-US" smtClean="0"/>
              <a:t>Chemical signaling in animals</a:t>
            </a:r>
            <a:endParaRPr lang="en-US"/>
          </a:p>
        </p:txBody>
      </p:sp>
      <p:sp>
        <p:nvSpPr>
          <p:cNvPr id="7" name="Content Placeholder 3"/>
          <p:cNvSpPr txBox="1">
            <a:spLocks/>
          </p:cNvSpPr>
          <p:nvPr/>
        </p:nvSpPr>
        <p:spPr>
          <a:xfrm>
            <a:off x="0" y="1607066"/>
            <a:ext cx="4343400" cy="5250934"/>
          </a:xfrm>
          <a:prstGeom prst="rect">
            <a:avLst/>
          </a:prstGeom>
        </p:spPr>
        <p:txBody>
          <a:bodyPr>
            <a:normAutofit lnSpcReduction="10000"/>
          </a:bodyPr>
          <a:lstStyle>
            <a:defPPr>
              <a:defRPr>
                <a:solidFill>
                  <a:schemeClr val="tx1"/>
                </a:solidFill>
                <a:latin typeface="+mn-lt"/>
                <a:ea typeface="+mn-ea"/>
                <a:cs typeface="+mn-cs"/>
              </a:defRPr>
            </a:defPPr>
            <a:lvl1pPr marL="0" indent="-274320" algn="l" eaLnBrk="1" hangingPunct="1">
              <a:buClr>
                <a:schemeClr val="accent1"/>
              </a:buClr>
              <a:buSzPct val="80000"/>
              <a:buFont typeface="Wingdings 2" pitchFamily="18" charset="2"/>
              <a:buChar char=""/>
              <a:defRPr sz="2800">
                <a:solidFill>
                  <a:schemeClr val="tx1"/>
                </a:solidFill>
                <a:latin typeface="+mn-lt"/>
                <a:ea typeface="+mn-lt"/>
                <a:cs typeface="+mn-lt"/>
              </a:defRPr>
            </a:lvl1pPr>
            <a:lvl2pPr marL="557784" indent="-228600" algn="l" eaLnBrk="1" hangingPunct="1">
              <a:buClr>
                <a:schemeClr val="tx2"/>
              </a:buClr>
              <a:buFont typeface="Wingdings 2" pitchFamily="18" charset="2"/>
              <a:buChar char=""/>
              <a:defRPr sz="2200">
                <a:solidFill>
                  <a:schemeClr val="tx1"/>
                </a:solidFill>
                <a:latin typeface="+mn-lt"/>
                <a:ea typeface="+mn-lt"/>
                <a:cs typeface="+mn-lt"/>
              </a:defRPr>
            </a:lvl2pPr>
            <a:lvl3pPr marL="813816" indent="-228600" algn="l" eaLnBrk="1" hangingPunct="1">
              <a:buClr>
                <a:schemeClr val="accent1"/>
              </a:buClr>
              <a:buFont typeface="Wingdings 2" pitchFamily="18" charset="2"/>
              <a:buChar char=""/>
              <a:defRPr sz="2000">
                <a:solidFill>
                  <a:schemeClr val="tx1"/>
                </a:solidFill>
                <a:latin typeface="+mn-lt"/>
                <a:ea typeface="+mn-lt"/>
                <a:cs typeface="+mn-lt"/>
              </a:defRPr>
            </a:lvl3pPr>
            <a:lvl4pPr marL="1069848" indent="-228600" algn="l" eaLnBrk="1" hangingPunct="1">
              <a:buClr>
                <a:schemeClr val="tx2"/>
              </a:buClr>
              <a:buFont typeface="Wingdings 2" pitchFamily="18" charset="2"/>
              <a:buChar char=""/>
              <a:defRPr sz="1800">
                <a:solidFill>
                  <a:schemeClr val="tx1"/>
                </a:solidFill>
                <a:latin typeface="+mn-lt"/>
                <a:ea typeface="+mn-lt"/>
                <a:cs typeface="+mn-lt"/>
              </a:defRPr>
            </a:lvl4pPr>
            <a:lvl5pPr marL="1316736" indent="-228600" algn="l" eaLnBrk="1" hangingPunct="1">
              <a:buClr>
                <a:schemeClr val="accent1"/>
              </a:buClr>
              <a:buFont typeface="Wingdings 2" pitchFamily="18" charset="2"/>
              <a:buChar char=""/>
              <a:defRPr sz="1800">
                <a:solidFill>
                  <a:schemeClr val="tx1"/>
                </a:solidFill>
                <a:latin typeface="+mn-lt"/>
                <a:ea typeface="+mn-lt"/>
                <a:cs typeface="+mn-lt"/>
              </a:defRPr>
            </a:lvl5pPr>
            <a:lvl6pPr marL="1572768" indent="-228600" algn="l" eaLnBrk="1" hangingPunct="1">
              <a:buClr>
                <a:schemeClr val="tx2"/>
              </a:buClr>
              <a:buFont typeface="Wingdings 2" pitchFamily="18" charset="2"/>
              <a:buChar char=""/>
              <a:defRPr lang="en-US" sz="1600" baseline="0" smtClean="0">
                <a:latin typeface="+mn-lt"/>
              </a:defRPr>
            </a:lvl6pPr>
            <a:lvl7pPr marL="1819656" indent="-228600" algn="l" eaLnBrk="1" hangingPunct="1">
              <a:buClr>
                <a:schemeClr val="accent1"/>
              </a:buClr>
              <a:buFont typeface="Wingdings 2" pitchFamily="18" charset="2"/>
              <a:buChar char=""/>
              <a:defRPr lang="en-US" sz="1600" baseline="0" smtClean="0">
                <a:latin typeface="+mn-lt"/>
              </a:defRPr>
            </a:lvl7pPr>
            <a:lvl8pPr marL="2066544" indent="-228600" algn="l" eaLnBrk="1" hangingPunct="1">
              <a:buClr>
                <a:schemeClr val="tx2"/>
              </a:buClr>
              <a:buFont typeface="Wingdings 2" pitchFamily="18" charset="2"/>
              <a:buChar char=""/>
              <a:defRPr sz="1600" baseline="0">
                <a:latin typeface="+mn-lt"/>
              </a:defRPr>
            </a:lvl8pPr>
            <a:lvl9pPr marL="2313432" indent="-228600" algn="l" eaLnBrk="1" hangingPunct="1">
              <a:buClr>
                <a:schemeClr val="accent1"/>
              </a:buClr>
              <a:buFont typeface="Wingdings 2" pitchFamily="18" charset="2"/>
              <a:buChar char=""/>
              <a:defRPr sz="1400" baseline="0">
                <a:latin typeface="+mn-lt"/>
              </a:defRPr>
            </a:lvl9pPr>
          </a:lstStyle>
          <a:p>
            <a:pPr marL="457200" indent="-457200"/>
            <a:r>
              <a:rPr lang="en-US" sz="2400" kern="0" dirty="0" smtClean="0"/>
              <a:t>Common features of hormones:</a:t>
            </a:r>
          </a:p>
          <a:p>
            <a:pPr lvl="1"/>
            <a:r>
              <a:rPr lang="en-US" sz="1800" kern="0" dirty="0" smtClean="0"/>
              <a:t>Secreted</a:t>
            </a:r>
          </a:p>
          <a:p>
            <a:pPr lvl="1"/>
            <a:r>
              <a:rPr lang="en-US" sz="1800" kern="0" dirty="0" smtClean="0"/>
              <a:t>Act on distant cells</a:t>
            </a:r>
          </a:p>
          <a:p>
            <a:pPr lvl="1"/>
            <a:r>
              <a:rPr lang="en-US" sz="1800" kern="0" dirty="0" smtClean="0"/>
              <a:t>Small amounts; large effects</a:t>
            </a:r>
          </a:p>
          <a:p>
            <a:pPr lvl="1"/>
            <a:r>
              <a:rPr lang="en-US" sz="1800" kern="0" dirty="0" smtClean="0"/>
              <a:t>Characteristic responses</a:t>
            </a:r>
          </a:p>
          <a:p>
            <a:pPr lvl="1"/>
            <a:r>
              <a:rPr lang="en-US" sz="1800" kern="0" dirty="0" smtClean="0"/>
              <a:t>Feedback loops</a:t>
            </a:r>
          </a:p>
          <a:p>
            <a:pPr marL="457200" indent="-457200"/>
            <a:r>
              <a:rPr lang="en-US" sz="2400" kern="0" dirty="0" smtClean="0"/>
              <a:t>Common function of hormones:</a:t>
            </a:r>
          </a:p>
          <a:p>
            <a:pPr lvl="1"/>
            <a:r>
              <a:rPr lang="en-US" sz="1800" kern="0" dirty="0" smtClean="0"/>
              <a:t>Regulate homeostasis, development, reproduction, stress response</a:t>
            </a:r>
          </a:p>
          <a:p>
            <a:pPr lvl="1"/>
            <a:r>
              <a:rPr lang="en-US" sz="1800" kern="0" dirty="0" smtClean="0"/>
              <a:t>Changes in transcription</a:t>
            </a:r>
          </a:p>
          <a:p>
            <a:pPr lvl="1"/>
            <a:r>
              <a:rPr lang="en-US" sz="1800" kern="0" dirty="0" smtClean="0"/>
              <a:t>Changes in protein activity</a:t>
            </a:r>
          </a:p>
          <a:p>
            <a:pPr lvl="1"/>
            <a:r>
              <a:rPr lang="en-US" sz="1800" kern="0" dirty="0" smtClean="0"/>
              <a:t>Coordinate activities of multiple cells</a:t>
            </a:r>
          </a:p>
          <a:p>
            <a:pPr marL="457200" indent="-457200"/>
            <a:r>
              <a:rPr lang="en-US" sz="2400" kern="0" dirty="0" smtClean="0"/>
              <a:t>Named for shared FUNCTION, not shared STRUCTURE</a:t>
            </a:r>
          </a:p>
          <a:p>
            <a:pPr lvl="1"/>
            <a:endParaRPr lang="en-US" sz="1800" kern="0" dirty="0" smtClean="0"/>
          </a:p>
          <a:p>
            <a:pPr lvl="1"/>
            <a:endParaRPr lang="en-US" sz="1800" kern="0" dirty="0" smtClean="0"/>
          </a:p>
          <a:p>
            <a:pPr marL="457200" indent="-457200"/>
            <a:endParaRPr lang="en-US" sz="2400" kern="0" dirty="0" smtClean="0"/>
          </a:p>
          <a:p>
            <a:pPr lvl="1"/>
            <a:endParaRPr lang="en-US" sz="1800" kern="0" dirty="0"/>
          </a:p>
        </p:txBody>
      </p:sp>
      <p:sp>
        <p:nvSpPr>
          <p:cNvPr id="2" name="Slide Number Placeholder 1"/>
          <p:cNvSpPr>
            <a:spLocks noGrp="1"/>
          </p:cNvSpPr>
          <p:nvPr>
            <p:ph type="sldNum" sz="quarter" idx="12"/>
          </p:nvPr>
        </p:nvSpPr>
        <p:spPr/>
        <p:txBody>
          <a:bodyPr/>
          <a:lstStyle/>
          <a:p>
            <a:fld id="{FD1241E7-FF90-4753-95A5-3225C54219D3}" type="slidenum">
              <a:rPr lang="en-US" smtClean="0"/>
              <a:pPr/>
              <a:t>2</a:t>
            </a:fld>
            <a:endParaRPr lang="en-US"/>
          </a:p>
        </p:txBody>
      </p:sp>
    </p:spTree>
    <p:custDataLst>
      <p:tags r:id="rId1"/>
    </p:custDataLst>
    <p:extLst>
      <p:ext uri="{BB962C8B-B14F-4D97-AF65-F5344CB8AC3E}">
        <p14:creationId xmlns:p14="http://schemas.microsoft.com/office/powerpoint/2010/main" val="2693448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752600" y="0"/>
            <a:ext cx="5562600" cy="1066800"/>
          </a:xfrm>
        </p:spPr>
        <p:txBody>
          <a:bodyPr/>
          <a:lstStyle/>
          <a:p>
            <a:r>
              <a:rPr lang="en-US" dirty="0" smtClean="0"/>
              <a:t>Sex Hormones</a:t>
            </a:r>
          </a:p>
        </p:txBody>
      </p:sp>
      <p:pic>
        <p:nvPicPr>
          <p:cNvPr id="20484" name="Picture 4" descr="45_07SteroidRegGeneEx_2-L"/>
          <p:cNvPicPr>
            <a:picLocks noChangeAspect="1" noChangeArrowheads="1"/>
          </p:cNvPicPr>
          <p:nvPr/>
        </p:nvPicPr>
        <p:blipFill>
          <a:blip r:embed="rId4" cstate="print"/>
          <a:srcRect/>
          <a:stretch>
            <a:fillRect/>
          </a:stretch>
        </p:blipFill>
        <p:spPr bwMode="auto">
          <a:xfrm>
            <a:off x="4419600" y="1371600"/>
            <a:ext cx="4541838" cy="4974634"/>
          </a:xfrm>
          <a:prstGeom prst="rect">
            <a:avLst/>
          </a:prstGeom>
          <a:noFill/>
          <a:ln w="9525">
            <a:noFill/>
            <a:miter lim="800000"/>
            <a:headEnd/>
            <a:tailEnd/>
          </a:ln>
        </p:spPr>
      </p:pic>
      <p:sp>
        <p:nvSpPr>
          <p:cNvPr id="20485" name="Text Box 5"/>
          <p:cNvSpPr txBox="1">
            <a:spLocks noChangeArrowheads="1"/>
          </p:cNvSpPr>
          <p:nvPr/>
        </p:nvSpPr>
        <p:spPr bwMode="auto">
          <a:xfrm>
            <a:off x="5791200" y="6553200"/>
            <a:ext cx="3352800" cy="304800"/>
          </a:xfrm>
          <a:prstGeom prst="rect">
            <a:avLst/>
          </a:prstGeom>
          <a:noFill/>
          <a:ln w="9525">
            <a:noFill/>
            <a:miter lim="800000"/>
            <a:headEnd/>
            <a:tailEnd/>
          </a:ln>
        </p:spPr>
        <p:txBody>
          <a:bodyPr>
            <a:spAutoFit/>
          </a:bodyPr>
          <a:lstStyle/>
          <a:p>
            <a:pPr algn="r">
              <a:spcBef>
                <a:spcPct val="50000"/>
              </a:spcBef>
            </a:pPr>
            <a:r>
              <a:rPr lang="en-US" sz="1400" dirty="0"/>
              <a:t>Fig 45.7 Campbell &amp; Reece</a:t>
            </a:r>
          </a:p>
        </p:txBody>
      </p:sp>
      <p:sp>
        <p:nvSpPr>
          <p:cNvPr id="7" name="Rectangle 3"/>
          <p:cNvSpPr txBox="1">
            <a:spLocks noChangeArrowheads="1"/>
          </p:cNvSpPr>
          <p:nvPr/>
        </p:nvSpPr>
        <p:spPr>
          <a:xfrm>
            <a:off x="0" y="1629366"/>
            <a:ext cx="4343400" cy="3276600"/>
          </a:xfrm>
          <a:prstGeom prst="rect">
            <a:avLst/>
          </a:prstGeom>
        </p:spPr>
        <p:txBody>
          <a:bodyPr lIns="45720" rIns="45720">
            <a:normAutofit/>
          </a:bodyPr>
          <a:lstStyle>
            <a:defPPr>
              <a:defRPr>
                <a:solidFill>
                  <a:schemeClr val="tx1"/>
                </a:solidFill>
                <a:latin typeface="+mn-lt"/>
                <a:ea typeface="+mn-ea"/>
                <a:cs typeface="+mn-cs"/>
              </a:defRPr>
            </a:defPPr>
            <a:lvl1pPr marL="0" indent="-274320" algn="l" eaLnBrk="1" hangingPunct="1">
              <a:buClr>
                <a:schemeClr val="accent1"/>
              </a:buClr>
              <a:buSzPct val="80000"/>
              <a:buFont typeface="Wingdings 2" pitchFamily="18" charset="2"/>
              <a:buChar char=""/>
              <a:defRPr sz="2800">
                <a:solidFill>
                  <a:schemeClr val="tx1"/>
                </a:solidFill>
                <a:latin typeface="+mn-lt"/>
                <a:ea typeface="+mn-lt"/>
                <a:cs typeface="+mn-lt"/>
              </a:defRPr>
            </a:lvl1pPr>
            <a:lvl2pPr marL="557784" indent="-228600" algn="l" eaLnBrk="1" hangingPunct="1">
              <a:buClr>
                <a:schemeClr val="tx2"/>
              </a:buClr>
              <a:buFont typeface="Wingdings 2" pitchFamily="18" charset="2"/>
              <a:buChar char=""/>
              <a:defRPr sz="2200">
                <a:solidFill>
                  <a:schemeClr val="tx1"/>
                </a:solidFill>
                <a:latin typeface="+mn-lt"/>
                <a:ea typeface="+mn-lt"/>
                <a:cs typeface="+mn-lt"/>
              </a:defRPr>
            </a:lvl2pPr>
            <a:lvl3pPr marL="813816" indent="-228600" algn="l" eaLnBrk="1" hangingPunct="1">
              <a:buClr>
                <a:schemeClr val="accent1"/>
              </a:buClr>
              <a:buFont typeface="Wingdings 2" pitchFamily="18" charset="2"/>
              <a:buChar char=""/>
              <a:defRPr sz="2000">
                <a:solidFill>
                  <a:schemeClr val="tx1"/>
                </a:solidFill>
                <a:latin typeface="+mn-lt"/>
                <a:ea typeface="+mn-lt"/>
                <a:cs typeface="+mn-lt"/>
              </a:defRPr>
            </a:lvl3pPr>
            <a:lvl4pPr marL="1069848" indent="-228600" algn="l" eaLnBrk="1" hangingPunct="1">
              <a:buClr>
                <a:schemeClr val="tx2"/>
              </a:buClr>
              <a:buFont typeface="Wingdings 2" pitchFamily="18" charset="2"/>
              <a:buChar char=""/>
              <a:defRPr sz="1800">
                <a:solidFill>
                  <a:schemeClr val="tx1"/>
                </a:solidFill>
                <a:latin typeface="+mn-lt"/>
                <a:ea typeface="+mn-lt"/>
                <a:cs typeface="+mn-lt"/>
              </a:defRPr>
            </a:lvl4pPr>
            <a:lvl5pPr marL="1316736" indent="-228600" algn="l" eaLnBrk="1" hangingPunct="1">
              <a:buClr>
                <a:schemeClr val="accent1"/>
              </a:buClr>
              <a:buFont typeface="Wingdings 2" pitchFamily="18" charset="2"/>
              <a:buChar char=""/>
              <a:defRPr sz="1800">
                <a:solidFill>
                  <a:schemeClr val="tx1"/>
                </a:solidFill>
                <a:latin typeface="+mn-lt"/>
                <a:ea typeface="+mn-lt"/>
                <a:cs typeface="+mn-lt"/>
              </a:defRPr>
            </a:lvl5pPr>
            <a:lvl6pPr marL="1572768" indent="-228600" algn="l" eaLnBrk="1" hangingPunct="1">
              <a:buClr>
                <a:schemeClr val="tx2"/>
              </a:buClr>
              <a:buFont typeface="Wingdings 2" pitchFamily="18" charset="2"/>
              <a:buChar char=""/>
              <a:defRPr lang="en-US" sz="1600" baseline="0" smtClean="0">
                <a:latin typeface="+mn-lt"/>
              </a:defRPr>
            </a:lvl6pPr>
            <a:lvl7pPr marL="1819656" indent="-228600" algn="l" eaLnBrk="1" hangingPunct="1">
              <a:buClr>
                <a:schemeClr val="accent1"/>
              </a:buClr>
              <a:buFont typeface="Wingdings 2" pitchFamily="18" charset="2"/>
              <a:buChar char=""/>
              <a:defRPr lang="en-US" sz="1600" baseline="0" smtClean="0">
                <a:latin typeface="+mn-lt"/>
              </a:defRPr>
            </a:lvl7pPr>
            <a:lvl8pPr marL="2066544" indent="-228600" algn="l" eaLnBrk="1" hangingPunct="1">
              <a:buClr>
                <a:schemeClr val="tx2"/>
              </a:buClr>
              <a:buFont typeface="Wingdings 2" pitchFamily="18" charset="2"/>
              <a:buChar char=""/>
              <a:defRPr sz="1600" baseline="0">
                <a:latin typeface="+mn-lt"/>
              </a:defRPr>
            </a:lvl8pPr>
            <a:lvl9pPr marL="2313432" indent="-228600" algn="l" eaLnBrk="1" hangingPunct="1">
              <a:buClr>
                <a:schemeClr val="accent1"/>
              </a:buClr>
              <a:buFont typeface="Wingdings 2" pitchFamily="18" charset="2"/>
              <a:buChar char=""/>
              <a:defRPr sz="1400" baseline="0">
                <a:latin typeface="+mn-lt"/>
              </a:defRPr>
            </a:lvl9pPr>
          </a:lstStyle>
          <a:p>
            <a:r>
              <a:rPr lang="en-US" sz="2400" kern="0" smtClean="0"/>
              <a:t>Synthesized from cholesterol</a:t>
            </a:r>
          </a:p>
          <a:p>
            <a:pPr lvl="1"/>
            <a:r>
              <a:rPr lang="en-US" sz="2400" kern="0" smtClean="0"/>
              <a:t>Male hormones: androgens</a:t>
            </a:r>
            <a:endParaRPr lang="en-US" kern="0" smtClean="0"/>
          </a:p>
          <a:p>
            <a:pPr lvl="1"/>
            <a:r>
              <a:rPr lang="en-US" sz="2400" kern="0" smtClean="0"/>
              <a:t>Female hormones: estrogens and progestins</a:t>
            </a:r>
          </a:p>
          <a:p>
            <a:pPr lvl="1"/>
            <a:r>
              <a:rPr lang="en-US" sz="2400" kern="0" smtClean="0"/>
              <a:t>Primary source: gonads (adrenal cortex produces small quantities)</a:t>
            </a:r>
            <a:endParaRPr lang="en-US" sz="2400" kern="0" dirty="0" smtClean="0"/>
          </a:p>
        </p:txBody>
      </p:sp>
      <p:sp>
        <p:nvSpPr>
          <p:cNvPr id="2" name="Slide Number Placeholder 1"/>
          <p:cNvSpPr>
            <a:spLocks noGrp="1"/>
          </p:cNvSpPr>
          <p:nvPr>
            <p:ph type="sldNum" sz="quarter" idx="12"/>
          </p:nvPr>
        </p:nvSpPr>
        <p:spPr/>
        <p:txBody>
          <a:bodyPr/>
          <a:lstStyle/>
          <a:p>
            <a:fld id="{FD1241E7-FF90-4753-95A5-3225C54219D3}" type="slidenum">
              <a:rPr lang="en-US" smtClean="0"/>
              <a:pPr/>
              <a:t>20</a:t>
            </a:fld>
            <a:endParaRPr lang="en-US"/>
          </a:p>
        </p:txBody>
      </p:sp>
    </p:spTree>
    <p:custDataLst>
      <p:tags r:id="rId1"/>
    </p:custDataLst>
    <p:extLst>
      <p:ext uri="{BB962C8B-B14F-4D97-AF65-F5344CB8AC3E}">
        <p14:creationId xmlns:p14="http://schemas.microsoft.com/office/powerpoint/2010/main" val="605623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3400"/>
            <a:ext cx="9144000" cy="1143000"/>
          </a:xfrm>
        </p:spPr>
        <p:txBody>
          <a:bodyPr>
            <a:noAutofit/>
          </a:bodyPr>
          <a:lstStyle/>
          <a:p>
            <a:r>
              <a:rPr lang="en-US" sz="2800" dirty="0" smtClean="0"/>
              <a:t>Hormonal control of the menstrual cycle</a:t>
            </a:r>
            <a:endParaRPr lang="en-US" sz="2800" dirty="0"/>
          </a:p>
        </p:txBody>
      </p:sp>
      <p:grpSp>
        <p:nvGrpSpPr>
          <p:cNvPr id="3" name="Group 2"/>
          <p:cNvGrpSpPr/>
          <p:nvPr/>
        </p:nvGrpSpPr>
        <p:grpSpPr>
          <a:xfrm>
            <a:off x="12874" y="545927"/>
            <a:ext cx="7149926" cy="6327291"/>
            <a:chOff x="12874" y="545927"/>
            <a:chExt cx="7149926" cy="6327291"/>
          </a:xfrm>
        </p:grpSpPr>
        <p:pic>
          <p:nvPicPr>
            <p:cNvPr id="4" name="Picture 1" descr="C:\Users\laucoin3\Desktop\48_labeled_images\48_14_menstrual_cycle_2-L.jpg"/>
            <p:cNvPicPr>
              <a:picLocks noChangeAspect="1" noChangeArrowheads="1"/>
            </p:cNvPicPr>
            <p:nvPr/>
          </p:nvPicPr>
          <p:blipFill rotWithShape="1">
            <a:blip r:embed="rId4" cstate="print"/>
            <a:srcRect t="64208"/>
            <a:stretch/>
          </p:blipFill>
          <p:spPr bwMode="auto">
            <a:xfrm>
              <a:off x="12874" y="4634630"/>
              <a:ext cx="6289243" cy="2238588"/>
            </a:xfrm>
            <a:prstGeom prst="rect">
              <a:avLst/>
            </a:prstGeom>
            <a:noFill/>
          </p:spPr>
        </p:pic>
        <p:pic>
          <p:nvPicPr>
            <p:cNvPr id="5" name="Picture 2" descr="C:\Users\laucoin3\Desktop\48_labeled_images\48_15_cycle_regulation-L.jpg"/>
            <p:cNvPicPr>
              <a:picLocks noChangeAspect="1" noChangeArrowheads="1"/>
            </p:cNvPicPr>
            <p:nvPr/>
          </p:nvPicPr>
          <p:blipFill rotWithShape="1">
            <a:blip r:embed="rId5" cstate="print"/>
            <a:srcRect b="11335"/>
            <a:stretch/>
          </p:blipFill>
          <p:spPr bwMode="auto">
            <a:xfrm>
              <a:off x="269530" y="545927"/>
              <a:ext cx="6893270" cy="4188912"/>
            </a:xfrm>
            <a:prstGeom prst="rect">
              <a:avLst/>
            </a:prstGeom>
            <a:noFill/>
          </p:spPr>
        </p:pic>
      </p:grpSp>
      <p:pic>
        <p:nvPicPr>
          <p:cNvPr id="6" name="Picture 6" descr="46_14aFemaleReproCycle-L"/>
          <p:cNvPicPr>
            <a:picLocks noChangeAspect="1" noChangeArrowheads="1"/>
          </p:cNvPicPr>
          <p:nvPr/>
        </p:nvPicPr>
        <p:blipFill>
          <a:blip r:embed="rId6" cstate="print"/>
          <a:srcRect b="71014"/>
          <a:stretch>
            <a:fillRect/>
          </a:stretch>
        </p:blipFill>
        <p:spPr bwMode="auto">
          <a:xfrm>
            <a:off x="2362200" y="4829902"/>
            <a:ext cx="6654801" cy="2002698"/>
          </a:xfrm>
          <a:prstGeom prst="rect">
            <a:avLst/>
          </a:prstGeom>
          <a:noFill/>
          <a:ln w="9525">
            <a:noFill/>
            <a:miter lim="800000"/>
            <a:headEnd/>
            <a:tailEnd/>
          </a:ln>
        </p:spPr>
      </p:pic>
      <p:sp>
        <p:nvSpPr>
          <p:cNvPr id="7" name="Rectangle 6"/>
          <p:cNvSpPr/>
          <p:nvPr/>
        </p:nvSpPr>
        <p:spPr>
          <a:xfrm>
            <a:off x="6172200" y="815977"/>
            <a:ext cx="2971800" cy="2613023"/>
          </a:xfrm>
          <a:prstGeom prst="rect">
            <a:avLst/>
          </a:prstGeom>
        </p:spPr>
        <p:txBody>
          <a:bodyPr wrap="square">
            <a:spAutoFit/>
          </a:bodyPr>
          <a:lstStyle/>
          <a:p>
            <a:pPr marL="457200" indent="-457200">
              <a:lnSpc>
                <a:spcPct val="90000"/>
              </a:lnSpc>
              <a:buFontTx/>
              <a:buAutoNum type="arabicPeriod"/>
            </a:pPr>
            <a:r>
              <a:rPr lang="en-US" sz="1400" dirty="0" err="1"/>
              <a:t>GnRH</a:t>
            </a:r>
            <a:r>
              <a:rPr lang="en-US" sz="1400" dirty="0"/>
              <a:t> </a:t>
            </a:r>
            <a:r>
              <a:rPr lang="en-US" sz="1400" dirty="0" smtClean="0">
                <a:sym typeface="Wingdings" pitchFamily="2" charset="2"/>
              </a:rPr>
              <a:t>secretes low levels of FSH </a:t>
            </a:r>
            <a:r>
              <a:rPr lang="en-US" sz="1400" dirty="0">
                <a:sym typeface="Wingdings" pitchFamily="2" charset="2"/>
              </a:rPr>
              <a:t>&amp; LR </a:t>
            </a:r>
            <a:r>
              <a:rPr lang="en-US" sz="1400" dirty="0" smtClean="0">
                <a:sym typeface="Wingdings" pitchFamily="2" charset="2"/>
              </a:rPr>
              <a:t> follicle begins maturing</a:t>
            </a:r>
          </a:p>
          <a:p>
            <a:pPr marL="457200" indent="-457200">
              <a:lnSpc>
                <a:spcPct val="90000"/>
              </a:lnSpc>
              <a:buFontTx/>
              <a:buAutoNum type="arabicPeriod"/>
            </a:pPr>
            <a:r>
              <a:rPr lang="en-US" sz="1400" dirty="0" smtClean="0">
                <a:sym typeface="Wingdings" pitchFamily="2" charset="2"/>
              </a:rPr>
              <a:t>Maturing </a:t>
            </a:r>
            <a:r>
              <a:rPr lang="en-US" sz="1400" dirty="0">
                <a:sym typeface="Wingdings" pitchFamily="2" charset="2"/>
              </a:rPr>
              <a:t>follicle </a:t>
            </a:r>
            <a:r>
              <a:rPr lang="en-US" sz="1400" dirty="0" smtClean="0">
                <a:sym typeface="Wingdings" pitchFamily="2" charset="2"/>
              </a:rPr>
              <a:t>secretes high levels of estradiol </a:t>
            </a:r>
            <a:r>
              <a:rPr lang="en-US" sz="1400" dirty="0">
                <a:sym typeface="Wingdings" pitchFamily="2" charset="2"/>
              </a:rPr>
              <a:t>which </a:t>
            </a:r>
            <a:r>
              <a:rPr lang="en-US" sz="1400" dirty="0" smtClean="0">
                <a:sym typeface="Wingdings" pitchFamily="2" charset="2"/>
              </a:rPr>
              <a:t> </a:t>
            </a:r>
            <a:r>
              <a:rPr lang="en-US" sz="1400" dirty="0" err="1" smtClean="0">
                <a:sym typeface="Wingdings" pitchFamily="2" charset="2"/>
              </a:rPr>
              <a:t>GnRH</a:t>
            </a:r>
            <a:endParaRPr lang="en-US" sz="1400" dirty="0">
              <a:sym typeface="Wingdings" pitchFamily="2" charset="2"/>
            </a:endParaRPr>
          </a:p>
          <a:p>
            <a:pPr marL="457200" indent="-457200">
              <a:lnSpc>
                <a:spcPct val="90000"/>
              </a:lnSpc>
              <a:buFontTx/>
              <a:buAutoNum type="arabicPeriod"/>
            </a:pPr>
            <a:r>
              <a:rPr lang="en-US" sz="1400" dirty="0" err="1">
                <a:sym typeface="Wingdings" pitchFamily="2" charset="2"/>
              </a:rPr>
              <a:t>GnRH</a:t>
            </a:r>
            <a:r>
              <a:rPr lang="en-US" sz="1400" dirty="0">
                <a:sym typeface="Wingdings" pitchFamily="2" charset="2"/>
              </a:rPr>
              <a:t>  LH surge  ovulation</a:t>
            </a:r>
          </a:p>
          <a:p>
            <a:pPr marL="457200" indent="-457200">
              <a:lnSpc>
                <a:spcPct val="90000"/>
              </a:lnSpc>
              <a:buFontTx/>
              <a:buAutoNum type="arabicPeriod"/>
            </a:pPr>
            <a:r>
              <a:rPr lang="en-US" sz="1400" dirty="0">
                <a:sym typeface="Wingdings" pitchFamily="2" charset="2"/>
              </a:rPr>
              <a:t>Corpus luteum secretes </a:t>
            </a:r>
            <a:r>
              <a:rPr lang="en-US" sz="1400" dirty="0" smtClean="0">
                <a:sym typeface="Wingdings" pitchFamily="2" charset="2"/>
              </a:rPr>
              <a:t>progesterone which inhibits </a:t>
            </a:r>
            <a:r>
              <a:rPr lang="en-US" sz="1400" dirty="0" err="1" smtClean="0">
                <a:sym typeface="Wingdings" pitchFamily="2" charset="2"/>
              </a:rPr>
              <a:t>GnRH</a:t>
            </a:r>
            <a:endParaRPr lang="en-US" sz="1400" dirty="0">
              <a:sym typeface="Wingdings" pitchFamily="2" charset="2"/>
            </a:endParaRPr>
          </a:p>
          <a:p>
            <a:pPr marL="457200" indent="-457200">
              <a:lnSpc>
                <a:spcPct val="90000"/>
              </a:lnSpc>
              <a:buFontTx/>
              <a:buAutoNum type="arabicPeriod"/>
            </a:pPr>
            <a:r>
              <a:rPr lang="en-US" sz="1400" dirty="0">
                <a:sym typeface="Wingdings" pitchFamily="2" charset="2"/>
              </a:rPr>
              <a:t>Low </a:t>
            </a:r>
            <a:r>
              <a:rPr lang="en-US" sz="1400" dirty="0" err="1">
                <a:sym typeface="Wingdings" pitchFamily="2" charset="2"/>
              </a:rPr>
              <a:t>GnRH</a:t>
            </a:r>
            <a:r>
              <a:rPr lang="en-US" sz="1400" dirty="0">
                <a:sym typeface="Wingdings" pitchFamily="2" charset="2"/>
              </a:rPr>
              <a:t> results in degenerating </a:t>
            </a:r>
            <a:r>
              <a:rPr lang="en-US" sz="1400" dirty="0" smtClean="0">
                <a:sym typeface="Wingdings" pitchFamily="2" charset="2"/>
              </a:rPr>
              <a:t>corpus </a:t>
            </a:r>
            <a:r>
              <a:rPr lang="en-US" sz="1400" dirty="0">
                <a:sym typeface="Wingdings" pitchFamily="2" charset="2"/>
              </a:rPr>
              <a:t>luteum, cycle can repeat</a:t>
            </a:r>
            <a:endParaRPr lang="en-US" sz="1400" dirty="0"/>
          </a:p>
        </p:txBody>
      </p:sp>
      <p:sp>
        <p:nvSpPr>
          <p:cNvPr id="8" name="TextBox 7"/>
          <p:cNvSpPr txBox="1"/>
          <p:nvPr/>
        </p:nvSpPr>
        <p:spPr>
          <a:xfrm>
            <a:off x="4073157" y="5742801"/>
            <a:ext cx="3294235" cy="276999"/>
          </a:xfrm>
          <a:prstGeom prst="rect">
            <a:avLst/>
          </a:prstGeom>
          <a:noFill/>
        </p:spPr>
        <p:txBody>
          <a:bodyPr wrap="square" rtlCol="0">
            <a:spAutoFit/>
          </a:bodyPr>
          <a:lstStyle/>
          <a:p>
            <a:r>
              <a:rPr lang="en-US" sz="1200" b="1" dirty="0" smtClean="0"/>
              <a:t>Gonadotropin releasing hormone</a:t>
            </a:r>
            <a:endParaRPr lang="en-US" sz="1200" b="1" dirty="0"/>
          </a:p>
        </p:txBody>
      </p:sp>
      <p:sp>
        <p:nvSpPr>
          <p:cNvPr id="9" name="Slide Number Placeholder 8"/>
          <p:cNvSpPr>
            <a:spLocks noGrp="1"/>
          </p:cNvSpPr>
          <p:nvPr>
            <p:ph type="sldNum" sz="quarter" idx="12"/>
          </p:nvPr>
        </p:nvSpPr>
        <p:spPr/>
        <p:txBody>
          <a:bodyPr/>
          <a:lstStyle/>
          <a:p>
            <a:fld id="{FD1241E7-FF90-4753-95A5-3225C54219D3}" type="slidenum">
              <a:rPr lang="en-US" smtClean="0"/>
              <a:pPr/>
              <a:t>21</a:t>
            </a:fld>
            <a:endParaRPr lang="en-US"/>
          </a:p>
        </p:txBody>
      </p:sp>
    </p:spTree>
    <p:custDataLst>
      <p:tags r:id="rId1"/>
    </p:custDataLst>
    <p:extLst>
      <p:ext uri="{BB962C8B-B14F-4D97-AF65-F5344CB8AC3E}">
        <p14:creationId xmlns:p14="http://schemas.microsoft.com/office/powerpoint/2010/main" val="3827884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4" descr="46_13HormoneControlTest-L"/>
          <p:cNvPicPr>
            <a:picLocks noChangeAspect="1" noChangeArrowheads="1"/>
          </p:cNvPicPr>
          <p:nvPr/>
        </p:nvPicPr>
        <p:blipFill>
          <a:blip r:embed="rId4" cstate="print"/>
          <a:srcRect/>
          <a:stretch>
            <a:fillRect/>
          </a:stretch>
        </p:blipFill>
        <p:spPr bwMode="auto">
          <a:xfrm>
            <a:off x="76200" y="1397000"/>
            <a:ext cx="5278438" cy="4622800"/>
          </a:xfrm>
          <a:prstGeom prst="rect">
            <a:avLst/>
          </a:prstGeom>
          <a:noFill/>
          <a:ln w="9525">
            <a:noFill/>
            <a:miter lim="800000"/>
            <a:headEnd/>
            <a:tailEnd/>
          </a:ln>
        </p:spPr>
      </p:pic>
      <p:sp>
        <p:nvSpPr>
          <p:cNvPr id="22532" name="Rectangle 7"/>
          <p:cNvSpPr>
            <a:spLocks noGrp="1" noChangeArrowheads="1"/>
          </p:cNvSpPr>
          <p:nvPr>
            <p:ph type="body" sz="half" idx="4294967295"/>
          </p:nvPr>
        </p:nvSpPr>
        <p:spPr>
          <a:xfrm>
            <a:off x="5486400" y="1371600"/>
            <a:ext cx="3657600" cy="4754563"/>
          </a:xfrm>
        </p:spPr>
        <p:txBody>
          <a:bodyPr/>
          <a:lstStyle/>
          <a:p>
            <a:pPr marL="457200" indent="-457200">
              <a:buFontTx/>
              <a:buAutoNum type="arabicPeriod"/>
            </a:pPr>
            <a:r>
              <a:rPr lang="en-US" sz="2400" dirty="0" err="1" smtClean="0"/>
              <a:t>GnRH</a:t>
            </a:r>
            <a:r>
              <a:rPr lang="en-US" sz="2400" dirty="0" smtClean="0"/>
              <a:t> </a:t>
            </a:r>
            <a:r>
              <a:rPr lang="en-US" sz="2400" dirty="0" smtClean="0">
                <a:sym typeface="Wingdings" pitchFamily="2" charset="2"/>
              </a:rPr>
              <a:t> FSH &amp; LH</a:t>
            </a:r>
          </a:p>
          <a:p>
            <a:pPr marL="457200" indent="-457200">
              <a:buFontTx/>
              <a:buAutoNum type="arabicPeriod"/>
            </a:pPr>
            <a:r>
              <a:rPr lang="en-US" sz="2400" dirty="0" smtClean="0">
                <a:sym typeface="Wingdings" pitchFamily="2" charset="2"/>
              </a:rPr>
              <a:t>FSH stimulates </a:t>
            </a:r>
            <a:r>
              <a:rPr lang="en-US" sz="2400" dirty="0" err="1">
                <a:sym typeface="Wingdings" pitchFamily="2" charset="2"/>
              </a:rPr>
              <a:t>s</a:t>
            </a:r>
            <a:r>
              <a:rPr lang="en-US" sz="2400" dirty="0" err="1" smtClean="0">
                <a:sym typeface="Wingdings" pitchFamily="2" charset="2"/>
              </a:rPr>
              <a:t>ertoli</a:t>
            </a:r>
            <a:r>
              <a:rPr lang="en-US" sz="2400" dirty="0" smtClean="0">
                <a:sym typeface="Wingdings" pitchFamily="2" charset="2"/>
              </a:rPr>
              <a:t> cells in the seminiferous tubules</a:t>
            </a:r>
          </a:p>
          <a:p>
            <a:pPr marL="457200" indent="-457200">
              <a:buFontTx/>
              <a:buAutoNum type="arabicPeriod"/>
            </a:pPr>
            <a:r>
              <a:rPr lang="en-US" sz="2400" dirty="0" smtClean="0">
                <a:sym typeface="Wingdings" pitchFamily="2" charset="2"/>
              </a:rPr>
              <a:t>LH stimulates </a:t>
            </a:r>
            <a:r>
              <a:rPr lang="en-US" sz="2400" dirty="0" err="1" smtClean="0">
                <a:sym typeface="Wingdings" pitchFamily="2" charset="2"/>
              </a:rPr>
              <a:t>leydig</a:t>
            </a:r>
            <a:r>
              <a:rPr lang="en-US" sz="2400" dirty="0" smtClean="0">
                <a:sym typeface="Wingdings" pitchFamily="2" charset="2"/>
              </a:rPr>
              <a:t> cells to secrete androgens</a:t>
            </a:r>
          </a:p>
          <a:p>
            <a:pPr marL="457200" indent="-457200">
              <a:buFontTx/>
              <a:buAutoNum type="arabicPeriod"/>
            </a:pPr>
            <a:r>
              <a:rPr lang="en-US" sz="2400" dirty="0" err="1" smtClean="0">
                <a:sym typeface="Wingdings" pitchFamily="2" charset="2"/>
              </a:rPr>
              <a:t>Inhibin</a:t>
            </a:r>
            <a:r>
              <a:rPr lang="en-US" sz="2400" dirty="0" smtClean="0">
                <a:sym typeface="Wingdings" pitchFamily="2" charset="2"/>
              </a:rPr>
              <a:t> and testosterone regulate levels of </a:t>
            </a:r>
            <a:r>
              <a:rPr lang="en-US" sz="2400" dirty="0" err="1" smtClean="0">
                <a:sym typeface="Wingdings" pitchFamily="2" charset="2"/>
              </a:rPr>
              <a:t>GnRH</a:t>
            </a:r>
            <a:r>
              <a:rPr lang="en-US" sz="2400" dirty="0" smtClean="0">
                <a:sym typeface="Wingdings" pitchFamily="2" charset="2"/>
              </a:rPr>
              <a:t>, FSH, and LH</a:t>
            </a:r>
            <a:endParaRPr lang="en-US" sz="2400" dirty="0" smtClean="0"/>
          </a:p>
        </p:txBody>
      </p:sp>
      <p:sp>
        <p:nvSpPr>
          <p:cNvPr id="22531" name="Rectangle 5"/>
          <p:cNvSpPr>
            <a:spLocks noGrp="1" noChangeArrowheads="1"/>
          </p:cNvSpPr>
          <p:nvPr>
            <p:ph type="title" idx="4294967295"/>
          </p:nvPr>
        </p:nvSpPr>
        <p:spPr>
          <a:xfrm>
            <a:off x="0" y="228600"/>
            <a:ext cx="8534400" cy="758825"/>
          </a:xfrm>
        </p:spPr>
        <p:txBody>
          <a:bodyPr/>
          <a:lstStyle/>
          <a:p>
            <a:r>
              <a:rPr lang="en-US" sz="3200" smtClean="0"/>
              <a:t>Hormones in the male reproductive system</a:t>
            </a:r>
          </a:p>
        </p:txBody>
      </p:sp>
      <p:sp>
        <p:nvSpPr>
          <p:cNvPr id="22533" name="Text Box 8"/>
          <p:cNvSpPr txBox="1">
            <a:spLocks noChangeArrowheads="1"/>
          </p:cNvSpPr>
          <p:nvPr/>
        </p:nvSpPr>
        <p:spPr bwMode="auto">
          <a:xfrm>
            <a:off x="2057400" y="6400800"/>
            <a:ext cx="3352800" cy="304800"/>
          </a:xfrm>
          <a:prstGeom prst="rect">
            <a:avLst/>
          </a:prstGeom>
          <a:noFill/>
          <a:ln w="9525">
            <a:noFill/>
            <a:miter lim="800000"/>
            <a:headEnd/>
            <a:tailEnd/>
          </a:ln>
        </p:spPr>
        <p:txBody>
          <a:bodyPr>
            <a:spAutoFit/>
          </a:bodyPr>
          <a:lstStyle/>
          <a:p>
            <a:pPr>
              <a:spcBef>
                <a:spcPct val="50000"/>
              </a:spcBef>
            </a:pPr>
            <a:r>
              <a:rPr lang="en-US" sz="1400"/>
              <a:t>Fig 46.13 Campbell &amp; Reece</a:t>
            </a:r>
          </a:p>
        </p:txBody>
      </p:sp>
      <p:sp>
        <p:nvSpPr>
          <p:cNvPr id="6" name="TextBox 5"/>
          <p:cNvSpPr txBox="1"/>
          <p:nvPr/>
        </p:nvSpPr>
        <p:spPr>
          <a:xfrm>
            <a:off x="2715419" y="2271486"/>
            <a:ext cx="3294235" cy="276999"/>
          </a:xfrm>
          <a:prstGeom prst="rect">
            <a:avLst/>
          </a:prstGeom>
          <a:noFill/>
        </p:spPr>
        <p:txBody>
          <a:bodyPr wrap="square" rtlCol="0">
            <a:spAutoFit/>
          </a:bodyPr>
          <a:lstStyle/>
          <a:p>
            <a:r>
              <a:rPr lang="en-US" sz="1200" b="1" dirty="0" smtClean="0"/>
              <a:t>Gonadotropin releasing hormone</a:t>
            </a:r>
            <a:endParaRPr lang="en-US" sz="1200" b="1" dirty="0"/>
          </a:p>
        </p:txBody>
      </p:sp>
      <p:sp>
        <p:nvSpPr>
          <p:cNvPr id="2" name="Slide Number Placeholder 1"/>
          <p:cNvSpPr>
            <a:spLocks noGrp="1"/>
          </p:cNvSpPr>
          <p:nvPr>
            <p:ph type="sldNum" sz="quarter" idx="12"/>
          </p:nvPr>
        </p:nvSpPr>
        <p:spPr/>
        <p:txBody>
          <a:bodyPr/>
          <a:lstStyle/>
          <a:p>
            <a:fld id="{FD1241E7-FF90-4753-95A5-3225C54219D3}" type="slidenum">
              <a:rPr lang="en-US" smtClean="0"/>
              <a:pPr/>
              <a:t>22</a:t>
            </a:fld>
            <a:endParaRPr lang="en-US"/>
          </a:p>
        </p:txBody>
      </p:sp>
    </p:spTree>
    <p:custDataLst>
      <p:tags r:id="rId1"/>
    </p:custDataLst>
    <p:extLst>
      <p:ext uri="{BB962C8B-B14F-4D97-AF65-F5344CB8AC3E}">
        <p14:creationId xmlns:p14="http://schemas.microsoft.com/office/powerpoint/2010/main" val="5617592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descr="C:\Users\Shana\Documents\Instructor Resources\Campbell Resources\Chapter_45\B_Jpeg_Images\_45_Labeled_Images\45_12NeuroendocrinePath-L.jpg"/>
          <p:cNvPicPr>
            <a:picLocks noChangeAspect="1" noChangeArrowheads="1"/>
          </p:cNvPicPr>
          <p:nvPr/>
        </p:nvPicPr>
        <p:blipFill rotWithShape="1">
          <a:blip r:embed="rId3">
            <a:extLst>
              <a:ext uri="{28A0092B-C50C-407E-A947-70E740481C1C}">
                <a14:useLocalDpi xmlns:a14="http://schemas.microsoft.com/office/drawing/2010/main" val="0"/>
              </a:ext>
            </a:extLst>
          </a:blip>
          <a:srcRect t="5364"/>
          <a:stretch/>
        </p:blipFill>
        <p:spPr bwMode="auto">
          <a:xfrm>
            <a:off x="10520" y="1100138"/>
            <a:ext cx="5247280" cy="5374062"/>
          </a:xfrm>
          <a:prstGeom prst="rect">
            <a:avLst/>
          </a:prstGeom>
          <a:noFill/>
          <a:extLst>
            <a:ext uri="{909E8E84-426E-40DD-AFC4-6F175D3DCCD1}">
              <a14:hiddenFill xmlns:a14="http://schemas.microsoft.com/office/drawing/2010/main">
                <a:solidFill>
                  <a:srgbClr val="FFFFFF"/>
                </a:solidFill>
              </a14:hiddenFill>
            </a:ext>
          </a:extLst>
        </p:spPr>
      </p:pic>
      <p:sp>
        <p:nvSpPr>
          <p:cNvPr id="7" name="Title 5"/>
          <p:cNvSpPr txBox="1">
            <a:spLocks/>
          </p:cNvSpPr>
          <p:nvPr/>
        </p:nvSpPr>
        <p:spPr>
          <a:xfrm>
            <a:off x="457200" y="-381000"/>
            <a:ext cx="8229600" cy="1143000"/>
          </a:xfrm>
          <a:prstGeom prst="rect">
            <a:avLst/>
          </a:prstGeom>
        </p:spPr>
        <p:txBody>
          <a:bodyPr anchor="b" anchorCtr="0">
            <a:normAutofit/>
            <a:scene3d>
              <a:camera prst="orthographicFront"/>
              <a:lightRig rig="soft" dir="t">
                <a:rot lat="0" lon="0" rev="2100000"/>
              </a:lightRig>
            </a:scene3d>
            <a:sp3d prstMaterial="matte">
              <a:bevelT w="38100" h="38100"/>
            </a:sp3d>
          </a:bodyPr>
          <a:lstStyle>
            <a:defPPr>
              <a:defRPr sz="4400">
                <a:solidFill>
                  <a:schemeClr val="tx2">
                    <a:shade val="85000"/>
                    <a:satMod val="150000"/>
                  </a:schemeClr>
                </a:solidFill>
                <a:latin typeface="+mj-lt"/>
                <a:ea typeface="+mj-ea"/>
                <a:cs typeface="+mj-cs"/>
              </a:defRPr>
            </a:defPPr>
            <a:lvl1pPr algn="ctr" eaLnBrk="1" hangingPunct="1">
              <a:buNone/>
              <a:defRPr lang="en-US" sz="4800" b="1" strike="noStrike" kern="1200" baseline="0" dirty="0" smtClean="0">
                <a:solidFill>
                  <a:schemeClr val="tx2">
                    <a:shade val="85000"/>
                    <a:satMod val="150000"/>
                  </a:schemeClr>
                </a:solidFill>
                <a:effectLst>
                  <a:outerShdw blurRad="63500" dist="38100" dir="8220000" algn="tl" rotWithShape="0">
                    <a:srgbClr val="000000">
                      <a:alpha val="30000"/>
                    </a:srgbClr>
                  </a:outerShdw>
                </a:effectLst>
                <a:latin typeface="+mj-lt"/>
                <a:ea typeface="+mj-lt"/>
                <a:cs typeface="+mj-lt"/>
              </a:defRPr>
            </a:lvl1pPr>
          </a:lstStyle>
          <a:p>
            <a:r>
              <a:rPr lang="en-US" dirty="0" smtClean="0"/>
              <a:t>Oxytocin feedback loop</a:t>
            </a:r>
            <a:endParaRPr lang="en-US" dirty="0"/>
          </a:p>
        </p:txBody>
      </p:sp>
      <p:sp>
        <p:nvSpPr>
          <p:cNvPr id="8" name="Text Box 5"/>
          <p:cNvSpPr txBox="1">
            <a:spLocks noChangeArrowheads="1"/>
          </p:cNvSpPr>
          <p:nvPr/>
        </p:nvSpPr>
        <p:spPr bwMode="auto">
          <a:xfrm>
            <a:off x="10520" y="6553200"/>
            <a:ext cx="3352800" cy="304800"/>
          </a:xfrm>
          <a:prstGeom prst="rect">
            <a:avLst/>
          </a:prstGeom>
          <a:noFill/>
          <a:ln w="9525">
            <a:noFill/>
            <a:miter lim="800000"/>
            <a:headEnd/>
            <a:tailEnd/>
          </a:ln>
        </p:spPr>
        <p:txBody>
          <a:bodyPr>
            <a:spAutoFit/>
          </a:bodyPr>
          <a:lstStyle/>
          <a:p>
            <a:pPr>
              <a:spcBef>
                <a:spcPct val="50000"/>
              </a:spcBef>
            </a:pPr>
            <a:r>
              <a:rPr lang="en-US" sz="1400" dirty="0" smtClean="0"/>
              <a:t>Campbell 8e 45.15</a:t>
            </a:r>
            <a:endParaRPr lang="en-US" sz="1400" dirty="0"/>
          </a:p>
        </p:txBody>
      </p:sp>
      <p:sp>
        <p:nvSpPr>
          <p:cNvPr id="9" name="Content Placeholder 3"/>
          <p:cNvSpPr txBox="1">
            <a:spLocks/>
          </p:cNvSpPr>
          <p:nvPr/>
        </p:nvSpPr>
        <p:spPr>
          <a:xfrm>
            <a:off x="5257800" y="2057400"/>
            <a:ext cx="3886200" cy="4343400"/>
          </a:xfrm>
          <a:prstGeom prst="rect">
            <a:avLst/>
          </a:prstGeom>
        </p:spPr>
        <p:txBody>
          <a:bodyPr lIns="45720" rIns="45720">
            <a:noAutofit/>
          </a:bodyPr>
          <a:lstStyle>
            <a:defPPr>
              <a:defRPr>
                <a:solidFill>
                  <a:schemeClr val="tx1"/>
                </a:solidFill>
                <a:latin typeface="+mn-lt"/>
                <a:ea typeface="+mn-ea"/>
                <a:cs typeface="+mn-cs"/>
              </a:defRPr>
            </a:defPPr>
            <a:lvl1pPr marL="0" indent="-274320" algn="l" eaLnBrk="1" hangingPunct="1">
              <a:buClr>
                <a:schemeClr val="accent1"/>
              </a:buClr>
              <a:buSzPct val="80000"/>
              <a:buFont typeface="Wingdings 2" pitchFamily="18" charset="2"/>
              <a:buChar char=""/>
              <a:defRPr sz="2800">
                <a:solidFill>
                  <a:schemeClr val="tx1"/>
                </a:solidFill>
                <a:latin typeface="+mn-lt"/>
                <a:ea typeface="+mn-lt"/>
                <a:cs typeface="+mn-lt"/>
              </a:defRPr>
            </a:lvl1pPr>
            <a:lvl2pPr marL="557784" indent="-228600" algn="l" eaLnBrk="1" hangingPunct="1">
              <a:buClr>
                <a:schemeClr val="tx2"/>
              </a:buClr>
              <a:buFont typeface="Wingdings 2" pitchFamily="18" charset="2"/>
              <a:buChar char=""/>
              <a:defRPr sz="2200">
                <a:solidFill>
                  <a:schemeClr val="tx1"/>
                </a:solidFill>
                <a:latin typeface="+mn-lt"/>
                <a:ea typeface="+mn-lt"/>
                <a:cs typeface="+mn-lt"/>
              </a:defRPr>
            </a:lvl2pPr>
            <a:lvl3pPr marL="813816" indent="-228600" algn="l" eaLnBrk="1" hangingPunct="1">
              <a:buClr>
                <a:schemeClr val="accent1"/>
              </a:buClr>
              <a:buFont typeface="Wingdings 2" pitchFamily="18" charset="2"/>
              <a:buChar char=""/>
              <a:defRPr sz="2000">
                <a:solidFill>
                  <a:schemeClr val="tx1"/>
                </a:solidFill>
                <a:latin typeface="+mn-lt"/>
                <a:ea typeface="+mn-lt"/>
                <a:cs typeface="+mn-lt"/>
              </a:defRPr>
            </a:lvl3pPr>
            <a:lvl4pPr marL="1069848" indent="-228600" algn="l" eaLnBrk="1" hangingPunct="1">
              <a:buClr>
                <a:schemeClr val="tx2"/>
              </a:buClr>
              <a:buFont typeface="Wingdings 2" pitchFamily="18" charset="2"/>
              <a:buChar char=""/>
              <a:defRPr sz="1800">
                <a:solidFill>
                  <a:schemeClr val="tx1"/>
                </a:solidFill>
                <a:latin typeface="+mn-lt"/>
                <a:ea typeface="+mn-lt"/>
                <a:cs typeface="+mn-lt"/>
              </a:defRPr>
            </a:lvl4pPr>
            <a:lvl5pPr marL="1316736" indent="-228600" algn="l" eaLnBrk="1" hangingPunct="1">
              <a:buClr>
                <a:schemeClr val="accent1"/>
              </a:buClr>
              <a:buFont typeface="Wingdings 2" pitchFamily="18" charset="2"/>
              <a:buChar char=""/>
              <a:defRPr sz="1800">
                <a:solidFill>
                  <a:schemeClr val="tx1"/>
                </a:solidFill>
                <a:latin typeface="+mn-lt"/>
                <a:ea typeface="+mn-lt"/>
                <a:cs typeface="+mn-lt"/>
              </a:defRPr>
            </a:lvl5pPr>
            <a:lvl6pPr marL="1572768" indent="-228600" algn="l" eaLnBrk="1" hangingPunct="1">
              <a:buClr>
                <a:schemeClr val="tx2"/>
              </a:buClr>
              <a:buFont typeface="Wingdings 2" pitchFamily="18" charset="2"/>
              <a:buChar char=""/>
              <a:defRPr lang="en-US" sz="1600" baseline="0" smtClean="0">
                <a:latin typeface="+mn-lt"/>
              </a:defRPr>
            </a:lvl6pPr>
            <a:lvl7pPr marL="1819656" indent="-228600" algn="l" eaLnBrk="1" hangingPunct="1">
              <a:buClr>
                <a:schemeClr val="accent1"/>
              </a:buClr>
              <a:buFont typeface="Wingdings 2" pitchFamily="18" charset="2"/>
              <a:buChar char=""/>
              <a:defRPr lang="en-US" sz="1600" baseline="0" smtClean="0">
                <a:latin typeface="+mn-lt"/>
              </a:defRPr>
            </a:lvl7pPr>
            <a:lvl8pPr marL="2066544" indent="-228600" algn="l" eaLnBrk="1" hangingPunct="1">
              <a:buClr>
                <a:schemeClr val="tx2"/>
              </a:buClr>
              <a:buFont typeface="Wingdings 2" pitchFamily="18" charset="2"/>
              <a:buChar char=""/>
              <a:defRPr sz="1600" baseline="0">
                <a:latin typeface="+mn-lt"/>
              </a:defRPr>
            </a:lvl8pPr>
            <a:lvl9pPr marL="2313432" indent="-228600" algn="l" eaLnBrk="1" hangingPunct="1">
              <a:buClr>
                <a:schemeClr val="accent1"/>
              </a:buClr>
              <a:buFont typeface="Wingdings 2" pitchFamily="18" charset="2"/>
              <a:buChar char=""/>
              <a:defRPr sz="1400" baseline="0">
                <a:latin typeface="+mn-lt"/>
              </a:defRPr>
            </a:lvl9pPr>
          </a:lstStyle>
          <a:p>
            <a:pPr marL="457200" indent="-457200"/>
            <a:r>
              <a:rPr lang="en-US" kern="0" dirty="0" smtClean="0"/>
              <a:t>Stimulates uterine contractions during birth and milk ejection during nursing</a:t>
            </a:r>
          </a:p>
          <a:p>
            <a:pPr marL="457200" indent="-457200"/>
            <a:r>
              <a:rPr lang="en-US" kern="0" dirty="0" smtClean="0"/>
              <a:t>Establishes maternal behavior</a:t>
            </a:r>
            <a:endParaRPr lang="en-US" kern="0" dirty="0"/>
          </a:p>
        </p:txBody>
      </p:sp>
      <p:sp>
        <p:nvSpPr>
          <p:cNvPr id="2" name="Slide Number Placeholder 1"/>
          <p:cNvSpPr>
            <a:spLocks noGrp="1"/>
          </p:cNvSpPr>
          <p:nvPr>
            <p:ph type="sldNum" sz="quarter" idx="12"/>
          </p:nvPr>
        </p:nvSpPr>
        <p:spPr/>
        <p:txBody>
          <a:bodyPr/>
          <a:lstStyle/>
          <a:p>
            <a:fld id="{FD1241E7-FF90-4753-95A5-3225C54219D3}" type="slidenum">
              <a:rPr lang="en-US" smtClean="0"/>
              <a:pPr/>
              <a:t>23</a:t>
            </a:fld>
            <a:endParaRPr lang="en-US"/>
          </a:p>
        </p:txBody>
      </p:sp>
    </p:spTree>
    <p:extLst>
      <p:ext uri="{BB962C8B-B14F-4D97-AF65-F5344CB8AC3E}">
        <p14:creationId xmlns:p14="http://schemas.microsoft.com/office/powerpoint/2010/main" val="34391666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Oxytocin in males:</a:t>
            </a:r>
            <a:br>
              <a:rPr lang="en-US" dirty="0" smtClean="0"/>
            </a:br>
            <a:r>
              <a:rPr lang="en-US" dirty="0" smtClean="0"/>
              <a:t>the “love” hormone?</a:t>
            </a:r>
            <a:endParaRPr lang="en-US" dirty="0"/>
          </a:p>
        </p:txBody>
      </p:sp>
      <p:sp>
        <p:nvSpPr>
          <p:cNvPr id="4" name="Content Placeholder 3"/>
          <p:cNvSpPr>
            <a:spLocks noGrp="1"/>
          </p:cNvSpPr>
          <p:nvPr>
            <p:ph idx="1"/>
          </p:nvPr>
        </p:nvSpPr>
        <p:spPr>
          <a:xfrm>
            <a:off x="457200" y="1981200"/>
            <a:ext cx="8229600" cy="4144963"/>
          </a:xfrm>
        </p:spPr>
        <p:txBody>
          <a:bodyPr/>
          <a:lstStyle/>
          <a:p>
            <a:pPr marL="457200" indent="-457200"/>
            <a:r>
              <a:rPr lang="en-US" dirty="0" smtClean="0"/>
              <a:t>Produced in hypothalamus and testis</a:t>
            </a:r>
          </a:p>
          <a:p>
            <a:pPr marL="457200" indent="-457200"/>
            <a:r>
              <a:rPr lang="en-US" dirty="0" smtClean="0"/>
              <a:t>Released during ejaculation</a:t>
            </a:r>
          </a:p>
          <a:p>
            <a:pPr marL="457200" indent="-457200"/>
            <a:r>
              <a:rPr lang="en-US" dirty="0" smtClean="0"/>
              <a:t>Present in ejaculate: may facilitate sperm transport in both males and females?</a:t>
            </a:r>
          </a:p>
          <a:p>
            <a:pPr marL="457200" indent="-457200"/>
            <a:r>
              <a:rPr lang="en-US" dirty="0" smtClean="0"/>
              <a:t>Males treated with oxytocin rate their female partners as more attractive compared to other females </a:t>
            </a:r>
            <a:endParaRPr lang="en-US" dirty="0"/>
          </a:p>
        </p:txBody>
      </p:sp>
      <p:sp>
        <p:nvSpPr>
          <p:cNvPr id="5" name="TextBox 4"/>
          <p:cNvSpPr txBox="1"/>
          <p:nvPr/>
        </p:nvSpPr>
        <p:spPr>
          <a:xfrm>
            <a:off x="381000" y="5341203"/>
            <a:ext cx="7848600" cy="830997"/>
          </a:xfrm>
          <a:prstGeom prst="rect">
            <a:avLst/>
          </a:prstGeom>
          <a:noFill/>
        </p:spPr>
        <p:txBody>
          <a:bodyPr wrap="square" rtlCol="0">
            <a:spAutoFit/>
          </a:bodyPr>
          <a:lstStyle/>
          <a:p>
            <a:r>
              <a:rPr lang="en-US" sz="1600" dirty="0" smtClean="0">
                <a:hlinkClick r:id="rId4"/>
              </a:rPr>
              <a:t>http://www.vivo.colostate.edu/hbooks/pathphys/endocrine/hypopit/oxytocin.html</a:t>
            </a:r>
            <a:endParaRPr lang="en-US" sz="1600" dirty="0" smtClean="0"/>
          </a:p>
          <a:p>
            <a:r>
              <a:rPr lang="en-US" sz="1600" dirty="0">
                <a:hlinkClick r:id="rId5"/>
              </a:rPr>
              <a:t>http://healthland.time.com/2013/11/27/how-oxytocin-makes-men-almost-monogamous</a:t>
            </a:r>
            <a:r>
              <a:rPr lang="en-US" sz="1600" dirty="0" smtClean="0">
                <a:hlinkClick r:id="rId5"/>
              </a:rPr>
              <a:t>/</a:t>
            </a:r>
            <a:endParaRPr lang="en-US" sz="1600" dirty="0" smtClean="0"/>
          </a:p>
          <a:p>
            <a:endParaRPr lang="en-US" sz="1600" dirty="0"/>
          </a:p>
        </p:txBody>
      </p:sp>
      <p:sp>
        <p:nvSpPr>
          <p:cNvPr id="3" name="Slide Number Placeholder 2"/>
          <p:cNvSpPr>
            <a:spLocks noGrp="1"/>
          </p:cNvSpPr>
          <p:nvPr>
            <p:ph type="sldNum" sz="quarter" idx="12"/>
          </p:nvPr>
        </p:nvSpPr>
        <p:spPr/>
        <p:txBody>
          <a:bodyPr/>
          <a:lstStyle/>
          <a:p>
            <a:fld id="{FD1241E7-FF90-4753-95A5-3225C54219D3}" type="slidenum">
              <a:rPr lang="en-US" smtClean="0"/>
              <a:pPr/>
              <a:t>24</a:t>
            </a:fld>
            <a:endParaRPr lang="en-US"/>
          </a:p>
        </p:txBody>
      </p:sp>
    </p:spTree>
    <p:custDataLst>
      <p:tags r:id="rId1"/>
    </p:custDataLst>
    <p:extLst>
      <p:ext uri="{BB962C8B-B14F-4D97-AF65-F5344CB8AC3E}">
        <p14:creationId xmlns:p14="http://schemas.microsoft.com/office/powerpoint/2010/main" val="25144799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normAutofit fontScale="90000"/>
          </a:bodyPr>
          <a:lstStyle/>
          <a:p>
            <a:r>
              <a:rPr lang="en-US" smtClean="0"/>
              <a:t>Endocrine disruptors in the environment</a:t>
            </a:r>
          </a:p>
        </p:txBody>
      </p:sp>
      <p:sp>
        <p:nvSpPr>
          <p:cNvPr id="23555" name="Rectangle 3"/>
          <p:cNvSpPr>
            <a:spLocks noGrp="1" noChangeArrowheads="1"/>
          </p:cNvSpPr>
          <p:nvPr>
            <p:ph idx="1"/>
          </p:nvPr>
        </p:nvSpPr>
        <p:spPr>
          <a:xfrm>
            <a:off x="304800" y="1452562"/>
            <a:ext cx="8503920" cy="4572000"/>
          </a:xfrm>
        </p:spPr>
        <p:txBody>
          <a:bodyPr/>
          <a:lstStyle/>
          <a:p>
            <a:pPr marL="342900" indent="-342900"/>
            <a:r>
              <a:rPr lang="en-US" sz="2400" dirty="0"/>
              <a:t>M</a:t>
            </a:r>
            <a:r>
              <a:rPr lang="en-US" sz="2400" dirty="0" smtClean="0"/>
              <a:t>edications, polychlorinated biphenyls, DDT and other pesticides, plasticizers  including </a:t>
            </a:r>
            <a:r>
              <a:rPr lang="en-US" sz="2400" dirty="0" err="1" smtClean="0"/>
              <a:t>bisphenol</a:t>
            </a:r>
            <a:r>
              <a:rPr lang="en-US" sz="2400" dirty="0" smtClean="0"/>
              <a:t> A…</a:t>
            </a:r>
          </a:p>
          <a:p>
            <a:pPr marL="342900" indent="-342900"/>
            <a:r>
              <a:rPr lang="en-US" sz="2400" dirty="0" smtClean="0"/>
              <a:t>Interfere with hormonal regulation</a:t>
            </a:r>
          </a:p>
          <a:p>
            <a:pPr marL="342900" indent="-342900"/>
            <a:r>
              <a:rPr lang="en-US" sz="2400" dirty="0" smtClean="0"/>
              <a:t>In humans, endometriosis &amp; cancers</a:t>
            </a:r>
          </a:p>
          <a:p>
            <a:pPr marL="342900" indent="-342900"/>
            <a:r>
              <a:rPr lang="en-US" sz="2400" dirty="0" smtClean="0"/>
              <a:t>In non-human vertebrates, male sterility, hermaphroditism, developmental abnormalities</a:t>
            </a:r>
          </a:p>
        </p:txBody>
      </p:sp>
      <p:sp>
        <p:nvSpPr>
          <p:cNvPr id="23556" name="Text Box 4"/>
          <p:cNvSpPr txBox="1">
            <a:spLocks noChangeArrowheads="1"/>
          </p:cNvSpPr>
          <p:nvPr/>
        </p:nvSpPr>
        <p:spPr bwMode="auto">
          <a:xfrm>
            <a:off x="0" y="6663907"/>
            <a:ext cx="5791200" cy="218458"/>
          </a:xfrm>
          <a:prstGeom prst="rect">
            <a:avLst/>
          </a:prstGeom>
          <a:noFill/>
          <a:ln w="9525">
            <a:noFill/>
            <a:miter lim="800000"/>
            <a:headEnd/>
            <a:tailEnd/>
          </a:ln>
        </p:spPr>
        <p:txBody>
          <a:bodyPr>
            <a:spAutoFit/>
          </a:bodyPr>
          <a:lstStyle/>
          <a:p>
            <a:pPr>
              <a:lnSpc>
                <a:spcPct val="70000"/>
              </a:lnSpc>
              <a:spcBef>
                <a:spcPct val="50000"/>
              </a:spcBef>
            </a:pPr>
            <a:r>
              <a:rPr lang="en-US" sz="1100" dirty="0" smtClean="0"/>
              <a:t>Pacific Estuarine Ecosystem Indicator Research Consortium</a:t>
            </a:r>
            <a:endParaRPr lang="en-US" sz="1100" dirty="0"/>
          </a:p>
        </p:txBody>
      </p:sp>
      <p:sp>
        <p:nvSpPr>
          <p:cNvPr id="23559" name="Text Box 9"/>
          <p:cNvSpPr txBox="1">
            <a:spLocks noChangeArrowheads="1"/>
          </p:cNvSpPr>
          <p:nvPr/>
        </p:nvSpPr>
        <p:spPr bwMode="auto">
          <a:xfrm>
            <a:off x="966018" y="5696914"/>
            <a:ext cx="7037439" cy="830997"/>
          </a:xfrm>
          <a:prstGeom prst="rect">
            <a:avLst/>
          </a:prstGeom>
          <a:noFill/>
          <a:ln w="9525">
            <a:noFill/>
            <a:miter lim="800000"/>
            <a:headEnd/>
            <a:tailEnd/>
          </a:ln>
        </p:spPr>
        <p:txBody>
          <a:bodyPr wrap="square">
            <a:spAutoFit/>
          </a:bodyPr>
          <a:lstStyle/>
          <a:p>
            <a:pPr algn="just">
              <a:spcBef>
                <a:spcPct val="50000"/>
              </a:spcBef>
            </a:pPr>
            <a:r>
              <a:rPr lang="en-US" sz="1600" dirty="0" smtClean="0"/>
              <a:t>Gonads </a:t>
            </a:r>
            <a:r>
              <a:rPr lang="en-US" sz="1600" dirty="0"/>
              <a:t>of </a:t>
            </a:r>
            <a:r>
              <a:rPr lang="en-US" sz="1600" dirty="0" err="1"/>
              <a:t>Longjaw</a:t>
            </a:r>
            <a:r>
              <a:rPr lang="en-US" sz="1600" dirty="0"/>
              <a:t> </a:t>
            </a:r>
            <a:r>
              <a:rPr lang="en-US" sz="1600" dirty="0" err="1" smtClean="0"/>
              <a:t>mudsucker</a:t>
            </a:r>
            <a:r>
              <a:rPr lang="en-US" sz="1600" dirty="0"/>
              <a:t>.  </a:t>
            </a:r>
            <a:r>
              <a:rPr lang="en-US" sz="1600" dirty="0" smtClean="0"/>
              <a:t>Left: </a:t>
            </a:r>
            <a:r>
              <a:rPr lang="en-US" sz="1600" dirty="0"/>
              <a:t>normal ovaries of equal </a:t>
            </a:r>
            <a:r>
              <a:rPr lang="en-US" sz="1600" dirty="0" smtClean="0"/>
              <a:t>size. Right: “</a:t>
            </a:r>
            <a:r>
              <a:rPr lang="en-US" sz="1600" dirty="0" err="1" smtClean="0"/>
              <a:t>ovotestes</a:t>
            </a:r>
            <a:r>
              <a:rPr lang="en-US" sz="1600" dirty="0" smtClean="0"/>
              <a:t>; the </a:t>
            </a:r>
            <a:r>
              <a:rPr lang="en-US" sz="1600" dirty="0"/>
              <a:t>upper gonad is an enlarged testes with sperm, while the smaller lower gonad consists of some testicular tissue and </a:t>
            </a:r>
            <a:r>
              <a:rPr lang="en-US" sz="1600" dirty="0" smtClean="0"/>
              <a:t>ovary (orange color). </a:t>
            </a:r>
            <a:endParaRPr lang="en-US" sz="1600" dirty="0"/>
          </a:p>
        </p:txBody>
      </p:sp>
      <p:pic>
        <p:nvPicPr>
          <p:cNvPr id="849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018" y="4114800"/>
            <a:ext cx="3583858" cy="15821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499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5834" y="4114800"/>
            <a:ext cx="3307623" cy="15884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FD1241E7-FF90-4753-95A5-3225C54219D3}" type="slidenum">
              <a:rPr lang="en-US" smtClean="0"/>
              <a:pPr/>
              <a:t>25</a:t>
            </a:fld>
            <a:endParaRPr lang="en-US"/>
          </a:p>
        </p:txBody>
      </p:sp>
    </p:spTree>
    <p:custDataLst>
      <p:tags r:id="rId1"/>
    </p:custDataLst>
    <p:extLst>
      <p:ext uri="{BB962C8B-B14F-4D97-AF65-F5344CB8AC3E}">
        <p14:creationId xmlns:p14="http://schemas.microsoft.com/office/powerpoint/2010/main" val="37358320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304" y="0"/>
            <a:ext cx="890365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FD1241E7-FF90-4753-95A5-3225C54219D3}" type="slidenum">
              <a:rPr lang="en-US" smtClean="0"/>
              <a:pPr/>
              <a:t>3</a:t>
            </a:fld>
            <a:endParaRPr lang="en-US"/>
          </a:p>
        </p:txBody>
      </p:sp>
    </p:spTree>
    <p:custDataLst>
      <p:tags r:id="rId1"/>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kerr6\Documents\Instructor resources\Freeman 5e Resources\Chapter_49\B_JPEGs_of_Art_and_Photos\Labeled\49_01_three_pathways_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0"/>
            <a:ext cx="8605381" cy="508746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219" y="2316540"/>
            <a:ext cx="3347581" cy="1323439"/>
          </a:xfrm>
          <a:prstGeom prst="rect">
            <a:avLst/>
          </a:prstGeom>
        </p:spPr>
        <p:txBody>
          <a:bodyPr wrap="square">
            <a:spAutoFit/>
          </a:bodyPr>
          <a:lstStyle/>
          <a:p>
            <a:r>
              <a:rPr lang="en-US" sz="1600" dirty="0">
                <a:solidFill>
                  <a:srgbClr val="000000"/>
                </a:solidFill>
                <a:cs typeface="Times New Roman" pitchFamily="18" charset="0"/>
              </a:rPr>
              <a:t>Endocrine pathway: </a:t>
            </a:r>
            <a:r>
              <a:rPr lang="en-US" sz="1600" dirty="0" smtClean="0">
                <a:solidFill>
                  <a:srgbClr val="000000"/>
                </a:solidFill>
                <a:cs typeface="Times New Roman" pitchFamily="18" charset="0"/>
              </a:rPr>
              <a:t>stimulus </a:t>
            </a:r>
            <a:r>
              <a:rPr lang="en-US" sz="1600" dirty="0">
                <a:solidFill>
                  <a:srgbClr val="000000"/>
                </a:solidFill>
                <a:cs typeface="Times New Roman" pitchFamily="18" charset="0"/>
              </a:rPr>
              <a:t>acts directly on the hormone-producing cell, which releases hormones which then travel through the blood stream to act on the effector cell</a:t>
            </a:r>
          </a:p>
        </p:txBody>
      </p:sp>
      <p:sp>
        <p:nvSpPr>
          <p:cNvPr id="5" name="Rectangle 4"/>
          <p:cNvSpPr/>
          <p:nvPr/>
        </p:nvSpPr>
        <p:spPr>
          <a:xfrm>
            <a:off x="3197791" y="3810000"/>
            <a:ext cx="2745809" cy="2062103"/>
          </a:xfrm>
          <a:prstGeom prst="rect">
            <a:avLst/>
          </a:prstGeom>
        </p:spPr>
        <p:txBody>
          <a:bodyPr wrap="square">
            <a:spAutoFit/>
          </a:bodyPr>
          <a:lstStyle/>
          <a:p>
            <a:pPr>
              <a:defRPr/>
            </a:pPr>
            <a:r>
              <a:rPr lang="en-US" sz="1600" dirty="0">
                <a:solidFill>
                  <a:srgbClr val="000000"/>
                </a:solidFill>
                <a:cs typeface="Times New Roman" pitchFamily="18" charset="0"/>
              </a:rPr>
              <a:t>Neuroendocrine pathway: </a:t>
            </a:r>
            <a:r>
              <a:rPr lang="en-US" sz="1600" dirty="0" smtClean="0">
                <a:solidFill>
                  <a:srgbClr val="000000"/>
                </a:solidFill>
                <a:cs typeface="Times New Roman" pitchFamily="18" charset="0"/>
              </a:rPr>
              <a:t>stimulus </a:t>
            </a:r>
            <a:r>
              <a:rPr lang="en-US" sz="1600" dirty="0">
                <a:solidFill>
                  <a:srgbClr val="000000"/>
                </a:solidFill>
                <a:cs typeface="Times New Roman" pitchFamily="18" charset="0"/>
              </a:rPr>
              <a:t>acts on a sensory cell which transmits the information to a </a:t>
            </a:r>
            <a:r>
              <a:rPr lang="en-US" sz="1600" dirty="0" smtClean="0">
                <a:solidFill>
                  <a:srgbClr val="000000"/>
                </a:solidFill>
                <a:cs typeface="Times New Roman" pitchFamily="18" charset="0"/>
              </a:rPr>
              <a:t>neuron. </a:t>
            </a:r>
            <a:r>
              <a:rPr lang="en-US" sz="1600" dirty="0">
                <a:solidFill>
                  <a:srgbClr val="000000"/>
                </a:solidFill>
                <a:cs typeface="Times New Roman" pitchFamily="18" charset="0"/>
              </a:rPr>
              <a:t>A neuroendocrine cell </a:t>
            </a:r>
            <a:r>
              <a:rPr lang="en-US" sz="1600" dirty="0" smtClean="0">
                <a:solidFill>
                  <a:srgbClr val="000000"/>
                </a:solidFill>
                <a:cs typeface="Times New Roman" pitchFamily="18" charset="0"/>
              </a:rPr>
              <a:t>releases </a:t>
            </a:r>
            <a:r>
              <a:rPr lang="en-US" sz="1600" dirty="0">
                <a:solidFill>
                  <a:srgbClr val="000000"/>
                </a:solidFill>
                <a:cs typeface="Times New Roman" pitchFamily="18" charset="0"/>
              </a:rPr>
              <a:t>hormones which then travel through the blood stream to act on the effector cell</a:t>
            </a:r>
          </a:p>
        </p:txBody>
      </p:sp>
      <p:sp>
        <p:nvSpPr>
          <p:cNvPr id="6" name="Rectangle 5"/>
          <p:cNvSpPr/>
          <p:nvPr/>
        </p:nvSpPr>
        <p:spPr>
          <a:xfrm>
            <a:off x="5864790" y="4826675"/>
            <a:ext cx="3279210" cy="2031325"/>
          </a:xfrm>
          <a:prstGeom prst="rect">
            <a:avLst/>
          </a:prstGeom>
        </p:spPr>
        <p:txBody>
          <a:bodyPr wrap="square">
            <a:spAutoFit/>
          </a:bodyPr>
          <a:lstStyle/>
          <a:p>
            <a:pPr>
              <a:defRPr/>
            </a:pPr>
            <a:r>
              <a:rPr lang="en-US" sz="1400" dirty="0">
                <a:solidFill>
                  <a:srgbClr val="000000"/>
                </a:solidFill>
                <a:cs typeface="Times New Roman" pitchFamily="18" charset="0"/>
              </a:rPr>
              <a:t>Neuroendocrine-to-endocrine pathway: </a:t>
            </a:r>
            <a:r>
              <a:rPr lang="en-US" sz="1400" dirty="0" smtClean="0">
                <a:solidFill>
                  <a:srgbClr val="000000"/>
                </a:solidFill>
                <a:cs typeface="Times New Roman" pitchFamily="18" charset="0"/>
              </a:rPr>
              <a:t>stimulus </a:t>
            </a:r>
            <a:r>
              <a:rPr lang="en-US" sz="1400" dirty="0">
                <a:solidFill>
                  <a:srgbClr val="000000"/>
                </a:solidFill>
                <a:cs typeface="Times New Roman" pitchFamily="18" charset="0"/>
              </a:rPr>
              <a:t>acts on a sensory cell which transmits the information to a </a:t>
            </a:r>
            <a:r>
              <a:rPr lang="en-US" sz="1400" dirty="0" smtClean="0">
                <a:solidFill>
                  <a:srgbClr val="000000"/>
                </a:solidFill>
                <a:cs typeface="Times New Roman" pitchFamily="18" charset="0"/>
              </a:rPr>
              <a:t>neuron. </a:t>
            </a:r>
            <a:r>
              <a:rPr lang="en-US" sz="1400" dirty="0">
                <a:solidFill>
                  <a:srgbClr val="000000"/>
                </a:solidFill>
                <a:cs typeface="Times New Roman" pitchFamily="18" charset="0"/>
              </a:rPr>
              <a:t>A neuroendocrine cell </a:t>
            </a:r>
            <a:r>
              <a:rPr lang="en-US" sz="1400" dirty="0" smtClean="0">
                <a:solidFill>
                  <a:srgbClr val="000000"/>
                </a:solidFill>
                <a:cs typeface="Times New Roman" pitchFamily="18" charset="0"/>
              </a:rPr>
              <a:t>releases </a:t>
            </a:r>
            <a:r>
              <a:rPr lang="en-US" sz="1400" dirty="0">
                <a:solidFill>
                  <a:srgbClr val="000000"/>
                </a:solidFill>
                <a:cs typeface="Times New Roman" pitchFamily="18" charset="0"/>
              </a:rPr>
              <a:t>hormones which then travel through the blood stream to act on another hormone-producing cell, which releases hormones which then travel through the blood stream to act on the effector cell</a:t>
            </a:r>
          </a:p>
        </p:txBody>
      </p:sp>
      <p:sp>
        <p:nvSpPr>
          <p:cNvPr id="2" name="Slide Number Placeholder 1"/>
          <p:cNvSpPr>
            <a:spLocks noGrp="1"/>
          </p:cNvSpPr>
          <p:nvPr>
            <p:ph type="sldNum" sz="quarter" idx="12"/>
          </p:nvPr>
        </p:nvSpPr>
        <p:spPr/>
        <p:txBody>
          <a:bodyPr/>
          <a:lstStyle/>
          <a:p>
            <a:fld id="{FD1241E7-FF90-4753-95A5-3225C54219D3}" type="slidenum">
              <a:rPr lang="en-US" smtClean="0"/>
              <a:pPr/>
              <a:t>4</a:t>
            </a:fld>
            <a:endParaRPr lang="en-US"/>
          </a:p>
        </p:txBody>
      </p:sp>
    </p:spTree>
    <p:custDataLst>
      <p:tags r:id="rId1"/>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stretch>
            <a:fillRect/>
          </a:stretch>
        </p:blipFill>
        <p:spPr>
          <a:xfrm>
            <a:off x="228600" y="1143000"/>
            <a:ext cx="8129588" cy="5584931"/>
          </a:xfrm>
          <a:prstGeom prst="rect">
            <a:avLst/>
          </a:prstGeom>
        </p:spPr>
      </p:pic>
      <p:sp>
        <p:nvSpPr>
          <p:cNvPr id="3" name="Title 2"/>
          <p:cNvSpPr>
            <a:spLocks noGrp="1"/>
          </p:cNvSpPr>
          <p:nvPr>
            <p:ph type="title"/>
          </p:nvPr>
        </p:nvSpPr>
        <p:spPr>
          <a:xfrm>
            <a:off x="457200" y="-304800"/>
            <a:ext cx="8229600" cy="1143000"/>
          </a:xfrm>
        </p:spPr>
        <p:txBody>
          <a:bodyPr/>
          <a:lstStyle/>
          <a:p>
            <a:r>
              <a:rPr lang="en-US" dirty="0" smtClean="0"/>
              <a:t>Amplification of the signal</a:t>
            </a:r>
            <a:endParaRPr lang="en-US" dirty="0"/>
          </a:p>
        </p:txBody>
      </p:sp>
      <p:pic>
        <p:nvPicPr>
          <p:cNvPr id="4" name="Picture 3"/>
          <p:cNvPicPr>
            <a:picLocks noChangeAspect="1"/>
          </p:cNvPicPr>
          <p:nvPr/>
        </p:nvPicPr>
        <p:blipFill>
          <a:blip r:embed="rId4" cstate="print"/>
          <a:stretch>
            <a:fillRect/>
          </a:stretch>
        </p:blipFill>
        <p:spPr>
          <a:xfrm>
            <a:off x="9220200" y="384281"/>
            <a:ext cx="4743450" cy="6343650"/>
          </a:xfrm>
          <a:prstGeom prst="rect">
            <a:avLst/>
          </a:prstGeom>
        </p:spPr>
      </p:pic>
      <p:sp>
        <p:nvSpPr>
          <p:cNvPr id="5" name="Slide Number Placeholder 4"/>
          <p:cNvSpPr>
            <a:spLocks noGrp="1"/>
          </p:cNvSpPr>
          <p:nvPr>
            <p:ph type="sldNum" sz="quarter" idx="12"/>
          </p:nvPr>
        </p:nvSpPr>
        <p:spPr/>
        <p:txBody>
          <a:bodyPr/>
          <a:lstStyle/>
          <a:p>
            <a:fld id="{FD1241E7-FF90-4753-95A5-3225C54219D3}" type="slidenum">
              <a:rPr lang="en-US" smtClean="0"/>
              <a:pPr/>
              <a:t>5</a:t>
            </a:fld>
            <a:endParaRPr lang="en-US"/>
          </a:p>
        </p:txBody>
      </p:sp>
    </p:spTree>
    <p:extLst>
      <p:ext uri="{BB962C8B-B14F-4D97-AF65-F5344CB8AC3E}">
        <p14:creationId xmlns:p14="http://schemas.microsoft.com/office/powerpoint/2010/main" val="21970864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 descr="C:\Users\laucoin3\Desktop\43_labeled_images\43_16_insulin_and_glucago-L.jpg"/>
          <p:cNvPicPr>
            <a:picLocks noChangeAspect="1" noChangeArrowheads="1"/>
          </p:cNvPicPr>
          <p:nvPr/>
        </p:nvPicPr>
        <p:blipFill rotWithShape="1">
          <a:blip r:embed="rId4" cstate="print"/>
          <a:srcRect t="50000"/>
          <a:stretch/>
        </p:blipFill>
        <p:spPr bwMode="auto">
          <a:xfrm>
            <a:off x="3568364" y="3428999"/>
            <a:ext cx="5359723" cy="3428999"/>
          </a:xfrm>
          <a:prstGeom prst="rect">
            <a:avLst/>
          </a:prstGeom>
          <a:noFill/>
        </p:spPr>
      </p:pic>
      <p:pic>
        <p:nvPicPr>
          <p:cNvPr id="46081" name="Picture 1" descr="C:\Users\laucoin3\Desktop\43_labeled_images\43_16_insulin_and_glucago-L.jpg"/>
          <p:cNvPicPr>
            <a:picLocks noChangeAspect="1" noChangeArrowheads="1"/>
          </p:cNvPicPr>
          <p:nvPr/>
        </p:nvPicPr>
        <p:blipFill rotWithShape="1">
          <a:blip r:embed="rId4" cstate="print"/>
          <a:srcRect l="40525" t="43889" r="32225" b="45000"/>
          <a:stretch/>
        </p:blipFill>
        <p:spPr bwMode="auto">
          <a:xfrm>
            <a:off x="5740400" y="3009901"/>
            <a:ext cx="1460500" cy="762000"/>
          </a:xfrm>
          <a:prstGeom prst="rect">
            <a:avLst/>
          </a:prstGeom>
          <a:noFill/>
        </p:spPr>
      </p:pic>
      <p:sp>
        <p:nvSpPr>
          <p:cNvPr id="5" name="Text Box 5"/>
          <p:cNvSpPr txBox="1">
            <a:spLocks noChangeArrowheads="1"/>
          </p:cNvSpPr>
          <p:nvPr/>
        </p:nvSpPr>
        <p:spPr bwMode="auto">
          <a:xfrm>
            <a:off x="5740400" y="6553200"/>
            <a:ext cx="3352800" cy="304800"/>
          </a:xfrm>
          <a:prstGeom prst="rect">
            <a:avLst/>
          </a:prstGeom>
          <a:noFill/>
          <a:ln w="9525">
            <a:noFill/>
            <a:miter lim="800000"/>
            <a:headEnd/>
            <a:tailEnd/>
          </a:ln>
        </p:spPr>
        <p:txBody>
          <a:bodyPr>
            <a:spAutoFit/>
          </a:bodyPr>
          <a:lstStyle/>
          <a:p>
            <a:pPr algn="r">
              <a:spcBef>
                <a:spcPct val="50000"/>
              </a:spcBef>
            </a:pPr>
            <a:r>
              <a:rPr lang="en-US" sz="1400" dirty="0" smtClean="0"/>
              <a:t>Freeman 4e 43.16</a:t>
            </a:r>
            <a:endParaRPr lang="en-US" sz="1400" dirty="0"/>
          </a:p>
        </p:txBody>
      </p:sp>
      <p:pic>
        <p:nvPicPr>
          <p:cNvPr id="8" name="Picture 1" descr="C:\Users\laucoin3\Desktop\43_labeled_images\43_16_insulin_and_glucago-L.jpg"/>
          <p:cNvPicPr>
            <a:picLocks noChangeAspect="1" noChangeArrowheads="1"/>
          </p:cNvPicPr>
          <p:nvPr/>
        </p:nvPicPr>
        <p:blipFill rotWithShape="1">
          <a:blip r:embed="rId4" cstate="print"/>
          <a:srcRect t="-1" b="50000"/>
          <a:stretch/>
        </p:blipFill>
        <p:spPr bwMode="auto">
          <a:xfrm>
            <a:off x="3568363" y="-2"/>
            <a:ext cx="5359723" cy="3428999"/>
          </a:xfrm>
          <a:prstGeom prst="rect">
            <a:avLst/>
          </a:prstGeom>
          <a:noFill/>
        </p:spPr>
      </p:pic>
      <p:sp>
        <p:nvSpPr>
          <p:cNvPr id="3" name="Rectangle 2"/>
          <p:cNvSpPr/>
          <p:nvPr/>
        </p:nvSpPr>
        <p:spPr>
          <a:xfrm>
            <a:off x="12192" y="0"/>
            <a:ext cx="3556172" cy="6432530"/>
          </a:xfrm>
          <a:prstGeom prst="rect">
            <a:avLst/>
          </a:prstGeom>
        </p:spPr>
        <p:txBody>
          <a:bodyPr wrap="square">
            <a:spAutoFit/>
          </a:bodyPr>
          <a:lstStyle/>
          <a:p>
            <a:pPr marL="285750" indent="-285750">
              <a:buFont typeface="Arial" panose="020B0604020202020204" pitchFamily="34" charset="0"/>
              <a:buChar char="•"/>
            </a:pPr>
            <a:r>
              <a:rPr lang="en-US" dirty="0"/>
              <a:t>Target blood glucose concentration: 90 mg/100 mL</a:t>
            </a:r>
          </a:p>
          <a:p>
            <a:pPr marL="285750" indent="-285750">
              <a:buFont typeface="Arial" panose="020B0604020202020204" pitchFamily="34" charset="0"/>
              <a:buChar char="•"/>
            </a:pPr>
            <a:r>
              <a:rPr lang="en-US" dirty="0"/>
              <a:t>This equates to ~1 tsp of glucose per 6 </a:t>
            </a:r>
            <a:r>
              <a:rPr lang="en-US" dirty="0" err="1"/>
              <a:t>qts</a:t>
            </a:r>
            <a:r>
              <a:rPr lang="en-US" dirty="0"/>
              <a:t> of </a:t>
            </a:r>
            <a:r>
              <a:rPr lang="en-US" dirty="0" smtClean="0"/>
              <a:t>blood</a:t>
            </a:r>
          </a:p>
          <a:p>
            <a:endParaRPr lang="en-US" dirty="0" smtClean="0"/>
          </a:p>
          <a:p>
            <a:r>
              <a:rPr lang="en-US" sz="1600" dirty="0" smtClean="0"/>
              <a:t>When </a:t>
            </a:r>
            <a:r>
              <a:rPr lang="en-US" sz="1600" dirty="0"/>
              <a:t>blood glucose is too high:</a:t>
            </a:r>
          </a:p>
          <a:p>
            <a:pPr marL="285750" indent="-285750">
              <a:buFont typeface="Arial" panose="020B0604020202020204" pitchFamily="34" charset="0"/>
              <a:buChar char="•"/>
            </a:pPr>
            <a:r>
              <a:rPr lang="en-US" sz="1600" dirty="0"/>
              <a:t>Insulin is secreted by beta cells in the islets of Langerhans in the pancreas</a:t>
            </a:r>
          </a:p>
          <a:p>
            <a:pPr marL="285750" indent="-285750">
              <a:buFont typeface="Arial" panose="020B0604020202020204" pitchFamily="34" charset="0"/>
              <a:buChar char="•"/>
            </a:pPr>
            <a:r>
              <a:rPr lang="en-US" sz="1600" dirty="0"/>
              <a:t>Insulin activates receptors in the liver and muscle</a:t>
            </a:r>
          </a:p>
          <a:p>
            <a:pPr marL="285750" indent="-285750">
              <a:buFont typeface="Arial" panose="020B0604020202020204" pitchFamily="34" charset="0"/>
              <a:buChar char="•"/>
            </a:pPr>
            <a:r>
              <a:rPr lang="en-US" sz="1600" dirty="0"/>
              <a:t>The liver and muscle take up glucose from the blood stream and store it as glycogen</a:t>
            </a:r>
          </a:p>
          <a:p>
            <a:r>
              <a:rPr lang="en-US" sz="1600" dirty="0"/>
              <a:t>When blood glucose is too low:</a:t>
            </a:r>
          </a:p>
          <a:p>
            <a:pPr marL="285750" indent="-285750">
              <a:buFont typeface="Arial" panose="020B0604020202020204" pitchFamily="34" charset="0"/>
              <a:buChar char="•"/>
            </a:pPr>
            <a:r>
              <a:rPr lang="en-US" sz="1600" dirty="0"/>
              <a:t>Glucagon is secreted by alpha cells in the islets of Langerhans in the pancreas</a:t>
            </a:r>
          </a:p>
          <a:p>
            <a:pPr marL="285750" indent="-285750">
              <a:buFont typeface="Arial" panose="020B0604020202020204" pitchFamily="34" charset="0"/>
              <a:buChar char="•"/>
            </a:pPr>
            <a:r>
              <a:rPr lang="en-US" sz="1600" dirty="0"/>
              <a:t>Glucagon activates receptors in the liver</a:t>
            </a:r>
          </a:p>
          <a:p>
            <a:pPr marL="285750" indent="-285750">
              <a:buFont typeface="Arial" panose="020B0604020202020204" pitchFamily="34" charset="0"/>
              <a:buChar char="•"/>
            </a:pPr>
            <a:r>
              <a:rPr lang="en-US" sz="1600" dirty="0"/>
              <a:t>The liver breaks down stored glycogen into glucose and releases glucose into the blood stream to increase blood glucose levels</a:t>
            </a:r>
          </a:p>
          <a:p>
            <a:pPr marL="285750" indent="-285750">
              <a:buFont typeface="Arial" panose="020B0604020202020204" pitchFamily="34" charset="0"/>
              <a:buChar char="•"/>
            </a:pPr>
            <a:endParaRPr lang="en-US" dirty="0"/>
          </a:p>
        </p:txBody>
      </p:sp>
      <p:sp>
        <p:nvSpPr>
          <p:cNvPr id="2" name="Slide Number Placeholder 1"/>
          <p:cNvSpPr>
            <a:spLocks noGrp="1"/>
          </p:cNvSpPr>
          <p:nvPr>
            <p:ph type="sldNum" sz="quarter" idx="12"/>
          </p:nvPr>
        </p:nvSpPr>
        <p:spPr/>
        <p:txBody>
          <a:bodyPr/>
          <a:lstStyle/>
          <a:p>
            <a:fld id="{FD1241E7-FF90-4753-95A5-3225C54219D3}" type="slidenum">
              <a:rPr lang="en-US" smtClean="0"/>
              <a:pPr/>
              <a:t>6</a:t>
            </a:fld>
            <a:endParaRPr lang="en-US"/>
          </a:p>
        </p:txBody>
      </p:sp>
    </p:spTree>
    <p:custDataLst>
      <p:tags r:id="rId1"/>
    </p:custDataLst>
    <p:extLst>
      <p:ext uri="{BB962C8B-B14F-4D97-AF65-F5344CB8AC3E}">
        <p14:creationId xmlns:p14="http://schemas.microsoft.com/office/powerpoint/2010/main" val="403191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9" name="Picture 3"/>
          <p:cNvPicPr>
            <a:picLocks noChangeAspect="1" noChangeArrowheads="1"/>
          </p:cNvPicPr>
          <p:nvPr/>
        </p:nvPicPr>
        <p:blipFill>
          <a:blip r:embed="rId4" cstate="print"/>
          <a:srcRect/>
          <a:stretch>
            <a:fillRect/>
          </a:stretch>
        </p:blipFill>
        <p:spPr bwMode="auto">
          <a:xfrm>
            <a:off x="980189" y="152670"/>
            <a:ext cx="7258050" cy="6095730"/>
          </a:xfrm>
          <a:prstGeom prst="rect">
            <a:avLst/>
          </a:prstGeom>
          <a:noFill/>
          <a:ln w="9525">
            <a:noFill/>
            <a:miter lim="800000"/>
            <a:headEnd/>
            <a:tailEnd/>
          </a:ln>
        </p:spPr>
      </p:pic>
      <p:sp>
        <p:nvSpPr>
          <p:cNvPr id="6" name="TextBox 5"/>
          <p:cNvSpPr txBox="1"/>
          <p:nvPr/>
        </p:nvSpPr>
        <p:spPr>
          <a:xfrm>
            <a:off x="4800600" y="6172200"/>
            <a:ext cx="4343400" cy="276999"/>
          </a:xfrm>
          <a:prstGeom prst="rect">
            <a:avLst/>
          </a:prstGeom>
          <a:noFill/>
        </p:spPr>
        <p:txBody>
          <a:bodyPr wrap="square" rtlCol="0">
            <a:spAutoFit/>
          </a:bodyPr>
          <a:lstStyle/>
          <a:p>
            <a:r>
              <a:rPr lang="en-US" sz="1200" dirty="0" smtClean="0"/>
              <a:t>http://www.who.int/diabetes/facts/en/diabcare0504.pdf</a:t>
            </a:r>
            <a:endParaRPr lang="en-US" sz="1200" dirty="0"/>
          </a:p>
        </p:txBody>
      </p:sp>
      <p:sp>
        <p:nvSpPr>
          <p:cNvPr id="7" name="TextBox 6"/>
          <p:cNvSpPr txBox="1"/>
          <p:nvPr/>
        </p:nvSpPr>
        <p:spPr>
          <a:xfrm>
            <a:off x="980189" y="6400800"/>
            <a:ext cx="7467600" cy="369332"/>
          </a:xfrm>
          <a:prstGeom prst="rect">
            <a:avLst/>
          </a:prstGeom>
          <a:noFill/>
        </p:spPr>
        <p:txBody>
          <a:bodyPr wrap="square" rtlCol="0">
            <a:spAutoFit/>
          </a:bodyPr>
          <a:lstStyle/>
          <a:p>
            <a:pPr algn="ctr"/>
            <a:r>
              <a:rPr lang="en-US" dirty="0" smtClean="0">
                <a:solidFill>
                  <a:schemeClr val="accent1">
                    <a:lumMod val="75000"/>
                  </a:schemeClr>
                </a:solidFill>
              </a:rPr>
              <a:t>What are potential causes for the rise of diabetes?</a:t>
            </a:r>
            <a:endParaRPr lang="en-US" dirty="0">
              <a:solidFill>
                <a:schemeClr val="accent1">
                  <a:lumMod val="75000"/>
                </a:schemeClr>
              </a:solidFill>
            </a:endParaRPr>
          </a:p>
        </p:txBody>
      </p:sp>
      <p:sp>
        <p:nvSpPr>
          <p:cNvPr id="8" name="Text Box 5"/>
          <p:cNvSpPr txBox="1">
            <a:spLocks noChangeArrowheads="1"/>
          </p:cNvSpPr>
          <p:nvPr/>
        </p:nvSpPr>
        <p:spPr bwMode="auto">
          <a:xfrm>
            <a:off x="0" y="6540500"/>
            <a:ext cx="3352800" cy="304800"/>
          </a:xfrm>
          <a:prstGeom prst="rect">
            <a:avLst/>
          </a:prstGeom>
          <a:noFill/>
          <a:ln w="9525">
            <a:noFill/>
            <a:miter lim="800000"/>
            <a:headEnd/>
            <a:tailEnd/>
          </a:ln>
        </p:spPr>
        <p:txBody>
          <a:bodyPr>
            <a:spAutoFit/>
          </a:bodyPr>
          <a:lstStyle/>
          <a:p>
            <a:pPr>
              <a:spcBef>
                <a:spcPct val="50000"/>
              </a:spcBef>
            </a:pPr>
            <a:r>
              <a:rPr lang="en-US" sz="1400" dirty="0" smtClean="0"/>
              <a:t>Freeman 4e 43.17</a:t>
            </a:r>
            <a:endParaRPr lang="en-US" sz="1400" dirty="0"/>
          </a:p>
        </p:txBody>
      </p:sp>
      <p:sp>
        <p:nvSpPr>
          <p:cNvPr id="2" name="Slide Number Placeholder 1"/>
          <p:cNvSpPr>
            <a:spLocks noGrp="1"/>
          </p:cNvSpPr>
          <p:nvPr>
            <p:ph type="sldNum" sz="quarter" idx="12"/>
          </p:nvPr>
        </p:nvSpPr>
        <p:spPr/>
        <p:txBody>
          <a:bodyPr/>
          <a:lstStyle/>
          <a:p>
            <a:fld id="{FD1241E7-FF90-4753-95A5-3225C54219D3}" type="slidenum">
              <a:rPr lang="en-US" smtClean="0"/>
              <a:pPr/>
              <a:t>7</a:t>
            </a:fld>
            <a:endParaRPr lang="en-US"/>
          </a:p>
        </p:txBody>
      </p:sp>
    </p:spTree>
    <p:custDataLst>
      <p:tags r:id="rId1"/>
    </p:custDataLst>
    <p:extLst>
      <p:ext uri="{BB962C8B-B14F-4D97-AF65-F5344CB8AC3E}">
        <p14:creationId xmlns:p14="http://schemas.microsoft.com/office/powerpoint/2010/main" val="24951105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3"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14439"/>
          <a:stretch/>
        </p:blipFill>
        <p:spPr bwMode="auto">
          <a:xfrm>
            <a:off x="-1" y="679121"/>
            <a:ext cx="6910965" cy="58963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2" descr="http://upload.wikimedia.org/wikipedia/commons/thumb/c/cb/Thyroid_system.png/250px-Thyroid_system.png"/>
          <p:cNvPicPr>
            <a:picLocks noChangeAspect="1" noChangeArrowheads="1"/>
          </p:cNvPicPr>
          <p:nvPr/>
        </p:nvPicPr>
        <p:blipFill rotWithShape="1">
          <a:blip r:embed="rId5">
            <a:extLst>
              <a:ext uri="{28A0092B-C50C-407E-A947-70E740481C1C}">
                <a14:useLocalDpi xmlns:a14="http://schemas.microsoft.com/office/drawing/2010/main" val="0"/>
              </a:ext>
            </a:extLst>
          </a:blip>
          <a:srcRect l="4951" t="8222"/>
          <a:stretch/>
        </p:blipFill>
        <p:spPr bwMode="auto">
          <a:xfrm>
            <a:off x="5815717" y="2744163"/>
            <a:ext cx="3536964" cy="396168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37834" r="15833"/>
          <a:stretch/>
        </p:blipFill>
        <p:spPr bwMode="auto">
          <a:xfrm>
            <a:off x="1889639" y="679121"/>
            <a:ext cx="3742434" cy="58963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2"/>
          <p:cNvSpPr>
            <a:spLocks noGrp="1"/>
          </p:cNvSpPr>
          <p:nvPr>
            <p:ph type="title"/>
          </p:nvPr>
        </p:nvSpPr>
        <p:spPr>
          <a:xfrm>
            <a:off x="76200" y="0"/>
            <a:ext cx="9067800" cy="685800"/>
          </a:xfrm>
        </p:spPr>
        <p:txBody>
          <a:bodyPr>
            <a:noAutofit/>
          </a:bodyPr>
          <a:lstStyle/>
          <a:p>
            <a:r>
              <a:rPr lang="en-US" sz="3600" dirty="0" smtClean="0"/>
              <a:t>Hunger Management in Mammals</a:t>
            </a:r>
            <a:endParaRPr lang="en-US" sz="3600" dirty="0"/>
          </a:p>
        </p:txBody>
      </p:sp>
      <p:sp>
        <p:nvSpPr>
          <p:cNvPr id="5" name="TextBox 4"/>
          <p:cNvSpPr txBox="1"/>
          <p:nvPr/>
        </p:nvSpPr>
        <p:spPr>
          <a:xfrm>
            <a:off x="1600200" y="6569850"/>
            <a:ext cx="4031873" cy="276999"/>
          </a:xfrm>
          <a:prstGeom prst="rect">
            <a:avLst/>
          </a:prstGeom>
          <a:noFill/>
        </p:spPr>
        <p:txBody>
          <a:bodyPr wrap="none" rtlCol="0">
            <a:spAutoFit/>
          </a:bodyPr>
          <a:lstStyle/>
          <a:p>
            <a:pPr algn="r"/>
            <a:r>
              <a:rPr lang="en-US" sz="1200" dirty="0" smtClean="0"/>
              <a:t>Adapted from Steinman and </a:t>
            </a:r>
            <a:r>
              <a:rPr lang="en-US" sz="1200" dirty="0" err="1" smtClean="0"/>
              <a:t>Zamvil</a:t>
            </a:r>
            <a:r>
              <a:rPr lang="en-US" sz="1200" dirty="0" smtClean="0"/>
              <a:t>, Nat Rev </a:t>
            </a:r>
            <a:r>
              <a:rPr lang="en-US" sz="1200" dirty="0" err="1" smtClean="0"/>
              <a:t>Immunol</a:t>
            </a:r>
            <a:r>
              <a:rPr lang="en-US" sz="1200" dirty="0" smtClean="0"/>
              <a:t> 2003</a:t>
            </a:r>
            <a:endParaRPr lang="en-US" sz="1200" dirty="0"/>
          </a:p>
        </p:txBody>
      </p:sp>
      <p:sp>
        <p:nvSpPr>
          <p:cNvPr id="6" name="TextBox 5"/>
          <p:cNvSpPr txBox="1"/>
          <p:nvPr/>
        </p:nvSpPr>
        <p:spPr>
          <a:xfrm>
            <a:off x="2980383" y="5746552"/>
            <a:ext cx="915635" cy="369332"/>
          </a:xfrm>
          <a:prstGeom prst="rect">
            <a:avLst/>
          </a:prstGeom>
          <a:noFill/>
        </p:spPr>
        <p:txBody>
          <a:bodyPr wrap="none" rtlCol="0">
            <a:spAutoFit/>
          </a:bodyPr>
          <a:lstStyle/>
          <a:p>
            <a:r>
              <a:rPr lang="en-US" dirty="0" smtClean="0"/>
              <a:t>Eat less</a:t>
            </a:r>
            <a:endParaRPr lang="en-US" dirty="0"/>
          </a:p>
        </p:txBody>
      </p:sp>
      <p:cxnSp>
        <p:nvCxnSpPr>
          <p:cNvPr id="14" name="Straight Arrow Connector 13"/>
          <p:cNvCxnSpPr/>
          <p:nvPr/>
        </p:nvCxnSpPr>
        <p:spPr>
          <a:xfrm flipH="1" flipV="1">
            <a:off x="2891483" y="2482652"/>
            <a:ext cx="559417" cy="32766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802841" y="5605820"/>
            <a:ext cx="1069524" cy="369332"/>
          </a:xfrm>
          <a:prstGeom prst="rect">
            <a:avLst/>
          </a:prstGeom>
          <a:noFill/>
        </p:spPr>
        <p:txBody>
          <a:bodyPr wrap="none" rtlCol="0">
            <a:spAutoFit/>
          </a:bodyPr>
          <a:lstStyle/>
          <a:p>
            <a:r>
              <a:rPr lang="en-US" dirty="0" smtClean="0"/>
              <a:t>Eat more</a:t>
            </a:r>
            <a:endParaRPr lang="en-US" dirty="0"/>
          </a:p>
        </p:txBody>
      </p:sp>
      <p:cxnSp>
        <p:nvCxnSpPr>
          <p:cNvPr id="23" name="Straight Arrow Connector 22"/>
          <p:cNvCxnSpPr/>
          <p:nvPr/>
        </p:nvCxnSpPr>
        <p:spPr>
          <a:xfrm flipV="1">
            <a:off x="1926685" y="2482652"/>
            <a:ext cx="379947" cy="312316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177791" y="5879049"/>
            <a:ext cx="640974" cy="1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V="1">
            <a:off x="5179376" y="3276600"/>
            <a:ext cx="1983424" cy="21808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5498278" y="679121"/>
            <a:ext cx="3645721" cy="1754326"/>
          </a:xfrm>
          <a:prstGeom prst="rect">
            <a:avLst/>
          </a:prstGeom>
        </p:spPr>
        <p:txBody>
          <a:bodyPr wrap="square">
            <a:spAutoFit/>
          </a:bodyPr>
          <a:lstStyle/>
          <a:p>
            <a:pPr algn="r"/>
            <a:r>
              <a:rPr lang="en-US" dirty="0"/>
              <a:t>Adipocytes (fat storage cells) secrete leptin. Leptin levels are detected by receptors in the hypothalamus. High levels of leptin suppress appetite, while low levels of leptin stimulate appetite.</a:t>
            </a:r>
          </a:p>
        </p:txBody>
      </p:sp>
      <p:sp>
        <p:nvSpPr>
          <p:cNvPr id="2" name="Slide Number Placeholder 1"/>
          <p:cNvSpPr>
            <a:spLocks noGrp="1"/>
          </p:cNvSpPr>
          <p:nvPr>
            <p:ph type="sldNum" sz="quarter" idx="12"/>
          </p:nvPr>
        </p:nvSpPr>
        <p:spPr/>
        <p:txBody>
          <a:bodyPr/>
          <a:lstStyle/>
          <a:p>
            <a:fld id="{FD1241E7-FF90-4753-95A5-3225C54219D3}" type="slidenum">
              <a:rPr lang="en-US" smtClean="0"/>
              <a:pPr/>
              <a:t>8</a:t>
            </a:fld>
            <a:endParaRPr lang="en-US"/>
          </a:p>
        </p:txBody>
      </p:sp>
    </p:spTree>
    <p:custDataLst>
      <p:tags r:id="rId1"/>
    </p:custDataLst>
    <p:extLst>
      <p:ext uri="{BB962C8B-B14F-4D97-AF65-F5344CB8AC3E}">
        <p14:creationId xmlns:p14="http://schemas.microsoft.com/office/powerpoint/2010/main" val="1366684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93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a:bodyPr>
          <a:lstStyle/>
          <a:p>
            <a:r>
              <a:rPr lang="en-US" dirty="0" smtClean="0"/>
              <a:t>Growth Hormones</a:t>
            </a:r>
          </a:p>
        </p:txBody>
      </p:sp>
      <p:sp>
        <p:nvSpPr>
          <p:cNvPr id="3" name="Content Placeholder 2"/>
          <p:cNvSpPr>
            <a:spLocks noGrp="1"/>
          </p:cNvSpPr>
          <p:nvPr>
            <p:ph idx="1"/>
          </p:nvPr>
        </p:nvSpPr>
        <p:spPr>
          <a:xfrm>
            <a:off x="533400" y="1981200"/>
            <a:ext cx="2578608" cy="1524000"/>
          </a:xfrm>
        </p:spPr>
        <p:txBody>
          <a:bodyPr/>
          <a:lstStyle/>
          <a:p>
            <a:r>
              <a:rPr lang="en-US" dirty="0" smtClean="0"/>
              <a:t>Insects</a:t>
            </a:r>
          </a:p>
          <a:p>
            <a:r>
              <a:rPr lang="en-US" dirty="0" smtClean="0"/>
              <a:t>Amphibians</a:t>
            </a:r>
          </a:p>
          <a:p>
            <a:r>
              <a:rPr lang="en-US" dirty="0" smtClean="0"/>
              <a:t>Humans</a:t>
            </a:r>
          </a:p>
          <a:p>
            <a:endParaRPr lang="en-US" dirty="0"/>
          </a:p>
        </p:txBody>
      </p:sp>
      <p:pic>
        <p:nvPicPr>
          <p:cNvPr id="41985" name="Picture 1" descr="C:\Users\laucoin3\Desktop\47_labeled_images\47_06_insect_metamorphosi-L.jpg"/>
          <p:cNvPicPr>
            <a:picLocks noChangeAspect="1" noChangeArrowheads="1"/>
          </p:cNvPicPr>
          <p:nvPr/>
        </p:nvPicPr>
        <p:blipFill>
          <a:blip r:embed="rId4" cstate="print"/>
          <a:srcRect/>
          <a:stretch>
            <a:fillRect/>
          </a:stretch>
        </p:blipFill>
        <p:spPr bwMode="auto">
          <a:xfrm>
            <a:off x="228600" y="3876040"/>
            <a:ext cx="8546592" cy="2011680"/>
          </a:xfrm>
          <a:prstGeom prst="rect">
            <a:avLst/>
          </a:prstGeom>
          <a:noFill/>
        </p:spPr>
      </p:pic>
      <p:sp>
        <p:nvSpPr>
          <p:cNvPr id="4" name="Text Box 5"/>
          <p:cNvSpPr txBox="1">
            <a:spLocks noChangeArrowheads="1"/>
          </p:cNvSpPr>
          <p:nvPr/>
        </p:nvSpPr>
        <p:spPr bwMode="auto">
          <a:xfrm>
            <a:off x="10520" y="6553200"/>
            <a:ext cx="3352800" cy="304800"/>
          </a:xfrm>
          <a:prstGeom prst="rect">
            <a:avLst/>
          </a:prstGeom>
          <a:noFill/>
          <a:ln w="9525">
            <a:noFill/>
            <a:miter lim="800000"/>
            <a:headEnd/>
            <a:tailEnd/>
          </a:ln>
        </p:spPr>
        <p:txBody>
          <a:bodyPr>
            <a:spAutoFit/>
          </a:bodyPr>
          <a:lstStyle/>
          <a:p>
            <a:pPr>
              <a:spcBef>
                <a:spcPct val="50000"/>
              </a:spcBef>
            </a:pPr>
            <a:r>
              <a:rPr lang="en-US" sz="1400" dirty="0" smtClean="0"/>
              <a:t>Freeman 4e 47.1</a:t>
            </a:r>
            <a:endParaRPr lang="en-US" sz="1400" dirty="0"/>
          </a:p>
        </p:txBody>
      </p:sp>
      <p:sp>
        <p:nvSpPr>
          <p:cNvPr id="2" name="Slide Number Placeholder 1"/>
          <p:cNvSpPr>
            <a:spLocks noGrp="1"/>
          </p:cNvSpPr>
          <p:nvPr>
            <p:ph type="sldNum" sz="quarter" idx="12"/>
          </p:nvPr>
        </p:nvSpPr>
        <p:spPr/>
        <p:txBody>
          <a:bodyPr/>
          <a:lstStyle/>
          <a:p>
            <a:fld id="{FD1241E7-FF90-4753-95A5-3225C54219D3}" type="slidenum">
              <a:rPr lang="en-US" smtClean="0"/>
              <a:pPr/>
              <a:t>9</a:t>
            </a:fld>
            <a:endParaRPr lang="en-US"/>
          </a:p>
        </p:txBody>
      </p:sp>
    </p:spTree>
    <p:custDataLst>
      <p:tags r:id="rId1"/>
    </p:custDataLst>
    <p:extLst>
      <p:ext uri="{BB962C8B-B14F-4D97-AF65-F5344CB8AC3E}">
        <p14:creationId xmlns:p14="http://schemas.microsoft.com/office/powerpoint/2010/main" val="214905622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PVERSION" val="2008"/>
  <p:tag name="PPVERSION" val="12.0"/>
  <p:tag name="DELIMITERS" val="3.1"/>
  <p:tag name="SHOWBARVISIBLE" val="True"/>
  <p:tag name="USESECONDARYMONITOR" val="False"/>
  <p:tag name="SAVECSVWITHSESSION" val="False"/>
  <p:tag name="CSVFORMAT" val="0"/>
  <p:tag name="BULLETTYPE" val="3"/>
  <p:tag name="ANSWERNOWSTYLE" val="-1"/>
  <p:tag name="ANSWERNOWTEXT" val="Answer Now"/>
  <p:tag name="COUNTDOWNSTYLE" val="-1"/>
  <p:tag name="RESPCOUNTERSTYLE" val="1"/>
  <p:tag name="RESPCOUNTERFORMAT" val="0"/>
  <p:tag name="RESPTABLESTYLE" val="-1"/>
  <p:tag name="COUNTDOWNSECONDS" val="45"/>
  <p:tag name="INPUTSOURCE" val="1"/>
  <p:tag name="NUMRESPONSES" val="1"/>
  <p:tag name="ALLOWDUPLICATES" val="False"/>
  <p:tag name="BACKUPSESSIONS" val="True"/>
  <p:tag name="BACKUPMAINTENANCE" val="7"/>
  <p:tag name="CHARTVALUEFORMAT" val="0%"/>
  <p:tag name="AUTOADVANCE" val="True"/>
  <p:tag name="REVIEWONLY" val="False"/>
  <p:tag name="ROTATIONINTERVAL" val="2"/>
  <p:tag name="AUTOUPDATEALIASES" val="True"/>
  <p:tag name="STDCHART" val="1"/>
  <p:tag name="RACEENDPOINTS" val="100"/>
  <p:tag name="RACERSMAXDISPLAYED" val="5"/>
  <p:tag name="RACEANIMATIONSPEED" val="3"/>
  <p:tag name="SKIPREMAININGRACESLIDES" val="True"/>
  <p:tag name="PARTICIPANTSINLEADERBOARD" val="10"/>
  <p:tag name="TEAMSINLEADERBOARD" val="5"/>
  <p:tag name="MAXRESPONDERS" val="10"/>
  <p:tag name="BUBBLENAMEVISIBLE" val="True"/>
  <p:tag name="BUBBLESIZEVISIBLE" val="True"/>
  <p:tag name="BUBBLEVALUEFORMAT" val="0.0"/>
  <p:tag name="BUBBLEGROUPING" val="3"/>
  <p:tag name="DEFAULTNUMTEAMS" val="10"/>
  <p:tag name="CUSTOMGRIDBACKCOLOR" val="-722948"/>
  <p:tag name="CUSTOMCELLFORECOLOR" val="-16777216"/>
  <p:tag name="CUSTOMCELLBACKCOLOR1" val="-657956"/>
  <p:tag name="CUSTOMCELLBACKCOLOR2" val="-13395457"/>
  <p:tag name="CUSTOMCELLBACKCOLOR3" val="-268652"/>
  <p:tag name="CUSTOMCELLBACKCOLOR4" val="-8355712"/>
  <p:tag name="USESCHEMECOLORS" val="True"/>
  <p:tag name="DISPLAYNAME" val="True"/>
  <p:tag name="DISPLAYDEVICENUMBER" val="True"/>
  <p:tag name="DISPLAYDEVICEID" val="True"/>
  <p:tag name="GRIDOPACITY" val="90"/>
  <p:tag name="GRIDROTATIONINTERVAL" val="2"/>
  <p:tag name="AUTOSIZEGRID" val="True"/>
  <p:tag name="GRIDSIZE" val="{Width=800, Height=600}"/>
  <p:tag name="GRIDPOSITION" val="1"/>
  <p:tag name="GRIDFONTSIZE" val="12"/>
  <p:tag name="POLLINGCYCLE" val="2"/>
  <p:tag name="CHARTCOLORS" val="2"/>
  <p:tag name="CHARTLABELS" val="0"/>
  <p:tag name="RESETCHARTS" val="True"/>
  <p:tag name="INCLUDENONRESPONDERS" val="False"/>
  <p:tag name="MULTIRESPDIVISOR" val="1"/>
  <p:tag name="INCLUDEPPT" val="True"/>
  <p:tag name="ALLOWUSERFEEDBACK" val="False"/>
  <p:tag name="CORRECTPOINTVALUE" val="2"/>
  <p:tag name="INCORRECTPOINTVALUE" val="1"/>
  <p:tag name="REALTIMEBACKUP" val="False"/>
  <p:tag name="REALTIMEBACKUPPATH" val="(None)"/>
  <p:tag name="ZEROBASED" val="False"/>
  <p:tag name="AUTOADJUSTPARTRANGE" val="True"/>
  <p:tag name="CHARTSCALE" val="True"/>
  <p:tag name="ADVANCEDSETTINGSVIEW" val="False"/>
  <p:tag name="FIBDISPLAYRESULTS" val="True"/>
  <p:tag name="FIBNUMRESULTS" val="5"/>
  <p:tag name="FIBINCLUDEOTHER" val="True"/>
  <p:tag name="FIBDISPLAYKEYWORDS" val="True"/>
  <p:tag name="PRRESPONSE1" val="10"/>
  <p:tag name="PRRESPONSE2" val="9"/>
  <p:tag name="PRRESPONSE3" val="8"/>
  <p:tag name="PRRESPONSE4" val="7"/>
  <p:tag name="PRRESPONSE5" val="6"/>
  <p:tag name="PRRESPONSE6" val="5"/>
  <p:tag name="PRRESPONSE7" val="4"/>
  <p:tag name="PRRESPONSE8" val="3"/>
  <p:tag name="PRRESPONSE9" val="2"/>
  <p:tag name="PRRESPONSE10" val="1"/>
  <p:tag name="SHOWFLASHWARNING" val="True"/>
  <p:tag name="ALWAYSOPENPOLL" val="False"/>
  <p:tag name="POWERPOINTVERSION" val="14.0"/>
  <p:tag name="EXPANDSHOWBAR" val="False"/>
  <p:tag name="TASKPANEKEY" val="3862d4b5-7c3f-4f55-8ec5-c066879dd821"/>
  <p:tag name="TPFULLVERSION" val="4.5.0.2212"/>
</p:tagLst>
</file>

<file path=ppt/tags/tag10.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11.xml><?xml version="1.0" encoding="utf-8"?>
<p:tagLst xmlns:a="http://schemas.openxmlformats.org/drawingml/2006/main" xmlns:r="http://schemas.openxmlformats.org/officeDocument/2006/relationships" xmlns:p="http://schemas.openxmlformats.org/presentationml/2006/main">
  <p:tag name="DELIMITERS" val="3.1"/>
</p:tagLst>
</file>

<file path=ppt/tags/tag12.xml><?xml version="1.0" encoding="utf-8"?>
<p:tagLst xmlns:a="http://schemas.openxmlformats.org/drawingml/2006/main" xmlns:r="http://schemas.openxmlformats.org/officeDocument/2006/relationships" xmlns:p="http://schemas.openxmlformats.org/presentationml/2006/main">
  <p:tag name="DELIMITERS" val="3.1"/>
</p:tagLst>
</file>

<file path=ppt/tags/tag13.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14.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15.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16.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17.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18.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19.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2.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20.xml><?xml version="1.0" encoding="utf-8"?>
<p:tagLst xmlns:a="http://schemas.openxmlformats.org/drawingml/2006/main" xmlns:r="http://schemas.openxmlformats.org/officeDocument/2006/relationships" xmlns:p="http://schemas.openxmlformats.org/presentationml/2006/main">
  <p:tag name="DELIMITERS" val="3.1"/>
</p:tagLst>
</file>

<file path=ppt/tags/tag21.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22.xml><?xml version="1.0" encoding="utf-8"?>
<p:tagLst xmlns:a="http://schemas.openxmlformats.org/drawingml/2006/main" xmlns:r="http://schemas.openxmlformats.org/officeDocument/2006/relationships" xmlns:p="http://schemas.openxmlformats.org/presentationml/2006/main">
  <p:tag name="DELIMITERS" val="3.1"/>
</p:tagLst>
</file>

<file path=ppt/tags/tag23.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3.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4.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5.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6.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7.xml><?xml version="1.0" encoding="utf-8"?>
<p:tagLst xmlns:a="http://schemas.openxmlformats.org/drawingml/2006/main" xmlns:r="http://schemas.openxmlformats.org/officeDocument/2006/relationships" xmlns:p="http://schemas.openxmlformats.org/presentationml/2006/main">
  <p:tag name="DELIMITERS" val="3.1"/>
</p:tagLst>
</file>

<file path=ppt/tags/tag8.xml><?xml version="1.0" encoding="utf-8"?>
<p:tagLst xmlns:a="http://schemas.openxmlformats.org/drawingml/2006/main" xmlns:r="http://schemas.openxmlformats.org/officeDocument/2006/relationships" xmlns:p="http://schemas.openxmlformats.org/presentationml/2006/main">
  <p:tag name="DELIMITERS" val="3.1"/>
</p:tagLst>
</file>

<file path=ppt/tags/tag9.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heme/theme1.xml><?xml version="1.0" encoding="utf-8"?>
<a:theme xmlns:a="http://schemas.openxmlformats.org/drawingml/2006/main" name="Human2">
  <a:themeElements>
    <a:clrScheme name="Human">
      <a:dk1>
        <a:sysClr val="windowText" lastClr="000000"/>
      </a:dk1>
      <a:lt1>
        <a:sysClr val="window" lastClr="FFFFFF"/>
      </a:lt1>
      <a:dk2>
        <a:srgbClr val="795339"/>
      </a:dk2>
      <a:lt2>
        <a:srgbClr val="F7EEDD"/>
      </a:lt2>
      <a:accent1>
        <a:srgbClr val="AD2E27"/>
      </a:accent1>
      <a:accent2>
        <a:srgbClr val="3F3D66"/>
      </a:accent2>
      <a:accent3>
        <a:srgbClr val="17517A"/>
      </a:accent3>
      <a:accent4>
        <a:srgbClr val="877E48"/>
      </a:accent4>
      <a:accent5>
        <a:srgbClr val="AF8B1E"/>
      </a:accent5>
      <a:accent6>
        <a:srgbClr val="A35E21"/>
      </a:accent6>
      <a:hlink>
        <a:srgbClr val="9B7300"/>
      </a:hlink>
      <a:folHlink>
        <a:srgbClr val="D6A73B"/>
      </a:folHlink>
    </a:clrScheme>
    <a:fontScheme name="Human">
      <a:majorFont>
        <a:latin typeface="Candara"/>
        <a:ea typeface=""/>
        <a:cs typeface=""/>
        <a:font script="Jpan" typeface="ＭＳ Ｐゴシック"/>
        <a:font script="Hang" typeface="HY견명조"/>
        <a:font script="Hans" typeface="华文新魏"/>
        <a:font script="Hant" typeface="新細明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ndara"/>
        <a:ea typeface=""/>
        <a:cs typeface=""/>
        <a:font script="Jpan" typeface="ＭＳ Ｐゴシック"/>
        <a:font script="Hang" typeface="HY견명조"/>
        <a:font script="Hans" typeface="华文楷体"/>
        <a:font script="Hant" typeface="新細明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Human">
      <a:fillStyleLst>
        <a:solidFill>
          <a:schemeClr val="phClr"/>
        </a:solidFill>
        <a:gradFill>
          <a:gsLst>
            <a:gs pos="0">
              <a:schemeClr val="phClr">
                <a:tint val="30000"/>
                <a:satMod val="175000"/>
              </a:schemeClr>
            </a:gs>
            <a:gs pos="50000">
              <a:schemeClr val="phClr">
                <a:tint val="55000"/>
                <a:satMod val="200000"/>
              </a:schemeClr>
            </a:gs>
            <a:gs pos="70000">
              <a:schemeClr val="phClr">
                <a:tint val="70000"/>
                <a:satMod val="175000"/>
              </a:schemeClr>
            </a:gs>
            <a:gs pos="100000">
              <a:schemeClr val="phClr">
                <a:tint val="85000"/>
                <a:satMod val="175000"/>
              </a:schemeClr>
            </a:gs>
          </a:gsLst>
          <a:lin ang="8000000" scaled="1"/>
        </a:gradFill>
        <a:gradFill>
          <a:gsLst>
            <a:gs pos="0">
              <a:schemeClr val="phClr">
                <a:shade val="100000"/>
                <a:satMod val="140000"/>
              </a:schemeClr>
            </a:gs>
            <a:gs pos="40000">
              <a:schemeClr val="phClr">
                <a:shade val="65000"/>
                <a:satMod val="140000"/>
              </a:schemeClr>
            </a:gs>
            <a:gs pos="70000">
              <a:schemeClr val="phClr">
                <a:shade val="40000"/>
                <a:satMod val="115000"/>
              </a:schemeClr>
            </a:gs>
            <a:gs pos="100000">
              <a:schemeClr val="phClr">
                <a:shade val="20000"/>
                <a:satMod val="115000"/>
              </a:schemeClr>
            </a:gs>
          </a:gsLst>
          <a:lin ang="8000000" scaled="1"/>
        </a:gradFill>
      </a:fillStyleLst>
      <a:lnStyleLst>
        <a:ln w="5000" cap="rnd" cmpd="sng" algn="ctr">
          <a:solidFill>
            <a:schemeClr val="phClr"/>
          </a:solidFill>
          <a:prstDash val="solid"/>
        </a:ln>
        <a:ln w="12700" cap="rnd" cmpd="sng" algn="ctr">
          <a:solidFill>
            <a:schemeClr val="phClr"/>
          </a:solidFill>
          <a:prstDash val="solid"/>
        </a:ln>
        <a:ln w="28100" cap="rnd" cmpd="sng" algn="ctr">
          <a:solidFill>
            <a:schemeClr val="phClr"/>
          </a:solidFill>
          <a:prstDash val="solid"/>
        </a:ln>
      </a:lnStyleLst>
      <a:effectStyleLst>
        <a:effectStyle>
          <a:effectLst>
            <a:outerShdw blurRad="39000" dist="25400" dir="9000000" rotWithShape="0">
              <a:srgbClr val="1A0000">
                <a:alpha val="35000"/>
              </a:srgbClr>
            </a:outerShdw>
          </a:effectLst>
        </a:effectStyle>
        <a:effectStyle>
          <a:effectLst>
            <a:outerShdw blurRad="39000" dist="25400" dir="9000000" rotWithShape="0">
              <a:srgbClr val="1A0000">
                <a:alpha val="40000"/>
              </a:srgbClr>
            </a:outerShdw>
          </a:effectLst>
        </a:effectStyle>
        <a:effectStyle>
          <a:effectLst>
            <a:outerShdw blurRad="39000" dist="25400" dir="9000000" rotWithShape="0">
              <a:srgbClr val="000000">
                <a:alpha val="40000"/>
              </a:srgbClr>
            </a:outerShdw>
          </a:effectLst>
          <a:scene3d>
            <a:camera prst="orthographicFront">
              <a:rot lat="0" lon="0" rev="0"/>
            </a:camera>
            <a:lightRig rig="brightRoom" dir="tr">
              <a:rot lat="0" lon="0" rev="3540000"/>
            </a:lightRig>
          </a:scene3d>
          <a:sp3d prstMaterial="matte">
            <a:bevelT w="190500" h="44450" prst="cross"/>
          </a:sp3d>
        </a:effectStyle>
      </a:effectStyleLst>
      <a:bgFillStyleLst>
        <a:solidFill>
          <a:schemeClr val="phClr"/>
        </a:solidFill>
        <a:gradFill rotWithShape="1">
          <a:gsLst>
            <a:gs pos="0">
              <a:schemeClr val="phClr">
                <a:tint val="85000"/>
                <a:satMod val="275000"/>
              </a:schemeClr>
            </a:gs>
            <a:gs pos="3000">
              <a:schemeClr val="phClr">
                <a:tint val="87000"/>
                <a:satMod val="275000"/>
              </a:schemeClr>
            </a:gs>
            <a:gs pos="10000">
              <a:schemeClr val="phClr">
                <a:tint val="90000"/>
                <a:satMod val="275000"/>
              </a:schemeClr>
            </a:gs>
            <a:gs pos="70000">
              <a:schemeClr val="phClr">
                <a:shade val="38000"/>
                <a:satMod val="275000"/>
              </a:schemeClr>
            </a:gs>
            <a:gs pos="90000">
              <a:schemeClr val="phClr">
                <a:shade val="25000"/>
                <a:satMod val="300000"/>
              </a:schemeClr>
            </a:gs>
            <a:gs pos="100000">
              <a:schemeClr val="phClr">
                <a:shade val="22000"/>
                <a:satMod val="300000"/>
              </a:schemeClr>
            </a:gs>
          </a:gsLst>
          <a:path path="circle">
            <a:fillToRect l="60000" t="-3300" b="200000"/>
          </a:path>
        </a:gradFill>
        <a:gradFill rotWithShape="1">
          <a:gsLst>
            <a:gs pos="0">
              <a:schemeClr val="phClr">
                <a:tint val="57000"/>
                <a:satMod val="400000"/>
              </a:schemeClr>
            </a:gs>
            <a:gs pos="100000">
              <a:schemeClr val="phClr">
                <a:tint val="87000"/>
                <a:shade val="40000"/>
                <a:satMod val="5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Human2</Template>
  <TotalTime>3404</TotalTime>
  <Words>3183</Words>
  <Application>Microsoft Office PowerPoint</Application>
  <PresentationFormat>On-screen Show (4:3)</PresentationFormat>
  <Paragraphs>309</Paragraphs>
  <Slides>25</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Candara</vt:lpstr>
      <vt:lpstr>Times New Roman</vt:lpstr>
      <vt:lpstr>Wingdings</vt:lpstr>
      <vt:lpstr>Wingdings 2</vt:lpstr>
      <vt:lpstr>Human2</vt:lpstr>
      <vt:lpstr>Animal Hormones </vt:lpstr>
      <vt:lpstr>PowerPoint Presentation</vt:lpstr>
      <vt:lpstr>PowerPoint Presentation</vt:lpstr>
      <vt:lpstr>PowerPoint Presentation</vt:lpstr>
      <vt:lpstr>Amplification of the signal</vt:lpstr>
      <vt:lpstr>PowerPoint Presentation</vt:lpstr>
      <vt:lpstr>PowerPoint Presentation</vt:lpstr>
      <vt:lpstr>Hunger Management in Mammals</vt:lpstr>
      <vt:lpstr>Growth Hormones</vt:lpstr>
      <vt:lpstr>PowerPoint Presentation</vt:lpstr>
      <vt:lpstr>Triiodothyronine surges control amphibian metamorphosis</vt:lpstr>
      <vt:lpstr>Control of growth in humans</vt:lpstr>
      <vt:lpstr>PowerPoint Presentation</vt:lpstr>
      <vt:lpstr>Stress Hormones</vt:lpstr>
      <vt:lpstr>Short and long-term stress responses involve energy use</vt:lpstr>
      <vt:lpstr>PowerPoint Presentation</vt:lpstr>
      <vt:lpstr>Epinephrine mediates the fight or flight response</vt:lpstr>
      <vt:lpstr>PowerPoint Presentation</vt:lpstr>
      <vt:lpstr>Cortisol normally exhibits a daily cycle… </vt:lpstr>
      <vt:lpstr>Sex Hormones</vt:lpstr>
      <vt:lpstr>Hormonal control of the menstrual cycle</vt:lpstr>
      <vt:lpstr>Hormones in the male reproductive system</vt:lpstr>
      <vt:lpstr>PowerPoint Presentation</vt:lpstr>
      <vt:lpstr>Oxytocin in males: the “love” hormone?</vt:lpstr>
      <vt:lpstr>Endocrine disruptors in the environment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Animal Hormones</dc:title>
  <dc:creator>laucoin3</dc:creator>
  <cp:lastModifiedBy>Garton, David</cp:lastModifiedBy>
  <cp:revision>246</cp:revision>
  <cp:lastPrinted>2014-02-27T17:57:44Z</cp:lastPrinted>
  <dcterms:created xsi:type="dcterms:W3CDTF">2011-10-12T01:43:49Z</dcterms:created>
  <dcterms:modified xsi:type="dcterms:W3CDTF">2017-10-18T12:35:07Z</dcterms:modified>
</cp:coreProperties>
</file>